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853" r:id="rId2"/>
    <p:sldId id="731" r:id="rId3"/>
    <p:sldId id="283" r:id="rId4"/>
    <p:sldId id="258" r:id="rId5"/>
    <p:sldId id="261" r:id="rId6"/>
    <p:sldId id="262" r:id="rId7"/>
    <p:sldId id="851" r:id="rId8"/>
    <p:sldId id="572" r:id="rId9"/>
    <p:sldId id="850" r:id="rId10"/>
    <p:sldId id="795" r:id="rId11"/>
    <p:sldId id="583" r:id="rId12"/>
    <p:sldId id="637" r:id="rId13"/>
    <p:sldId id="638" r:id="rId14"/>
    <p:sldId id="601" r:id="rId15"/>
    <p:sldId id="735" r:id="rId16"/>
    <p:sldId id="300" r:id="rId17"/>
    <p:sldId id="4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A9D9-53F0-4EBE-8E8E-AA1B6DEF3FD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105B1-5FEC-4E01-999B-AEFB9298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4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E1A49CB-C064-4FAE-AA6D-24323680A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AFFB7C-A61F-4395-95C6-BF013909F22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46FCC3C-B106-4816-BDAF-4DD5F15A9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F3ACA70-CEF6-4C67-92BE-994F6CD4A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8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C3378-6134-4CE3-A206-48EA6F63AC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DDB6D-7F28-49B5-8C18-B9013451CE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E7124-D674-4E8C-8F88-D2BB0822CB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fld id="{02B8441A-8DF3-4D76-934B-C990B7463E78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385F2-101E-4A4B-9ABC-93415DF2B5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E1A49CB-C064-4FAE-AA6D-24323680A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AFFB7C-A61F-4395-95C6-BF013909F22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46FCC3C-B106-4816-BDAF-4DD5F15A9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F3ACA70-CEF6-4C67-92BE-994F6CD4A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19C01A-6D71-4760-A770-E70E2775C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476937-7C26-4099-9490-9918CF89A99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8F4528A-6C1C-4485-B46C-FC68911F1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8F2BD2A-3160-4D58-8EF0-4FAFC7FD5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ED1CEDF-538A-4D95-A411-1A2644896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FACE2E-FB95-45B7-8EC4-3B7F668AB36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4E75153-33A3-4CA7-B832-41FC72237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CAF2976-0F55-4AFC-B741-AD9EC4E7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26017E7-8623-418B-931F-B921B0E4E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501D9B-52BB-45C2-8861-C26064665BC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D7CBB0A-AE06-411A-81E9-1C62FE25F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53C8AE0-E440-4A47-A34D-6C63C09C2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0A348D-9123-472C-82BA-C0CE16CFC6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fld id="{FF5E7124-D674-4E8C-8F88-D2BB0822CB90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87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651F9-90D0-452A-AEDE-143E060E70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6C542-98AB-44EB-9C59-B9D28C4CC0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794"/>
            <a:ext cx="9144000" cy="2388335"/>
          </a:xfrm>
        </p:spPr>
        <p:txBody>
          <a:bodyPr anchor="b"/>
          <a:lstStyle>
            <a:lvl1pPr algn="ctr">
              <a:defRPr sz="44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47"/>
            <a:ext cx="9144000" cy="1655258"/>
          </a:xfrm>
        </p:spPr>
        <p:txBody>
          <a:bodyPr/>
          <a:lstStyle>
            <a:lvl1pPr marL="0" indent="0" algn="ctr">
              <a:buNone/>
              <a:defRPr sz="1765"/>
            </a:lvl1pPr>
            <a:lvl2pPr marL="336179" indent="0" algn="ctr">
              <a:buNone/>
              <a:defRPr sz="1471"/>
            </a:lvl2pPr>
            <a:lvl3pPr marL="672358" indent="0" algn="ctr">
              <a:buNone/>
              <a:defRPr sz="1324"/>
            </a:lvl3pPr>
            <a:lvl4pPr marL="1008537" indent="0" algn="ctr">
              <a:buNone/>
              <a:defRPr sz="1176"/>
            </a:lvl4pPr>
            <a:lvl5pPr marL="1344717" indent="0" algn="ctr">
              <a:buNone/>
              <a:defRPr sz="1176"/>
            </a:lvl5pPr>
            <a:lvl6pPr marL="1680896" indent="0" algn="ctr">
              <a:buNone/>
              <a:defRPr sz="1176"/>
            </a:lvl6pPr>
            <a:lvl7pPr marL="2017075" indent="0" algn="ctr">
              <a:buNone/>
              <a:defRPr sz="1176"/>
            </a:lvl7pPr>
            <a:lvl8pPr marL="2353254" indent="0" algn="ctr">
              <a:buNone/>
              <a:defRPr sz="1176"/>
            </a:lvl8pPr>
            <a:lvl9pPr marL="2689433" indent="0" algn="ctr">
              <a:buNone/>
              <a:defRPr sz="11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53B-4390-4B02-B299-20D7EDC14F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9406067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FEB-99E3-4053-AF43-18F779179C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832463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917" y="608174"/>
            <a:ext cx="2590272" cy="5488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4" y="608174"/>
            <a:ext cx="7522103" cy="5488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B51A-6A67-4139-B4FA-E365FDC698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618964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4" y="608174"/>
            <a:ext cx="10366375" cy="11428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80941"/>
            <a:ext cx="5056187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1" y="1980941"/>
            <a:ext cx="5056188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0E1E-7A8A-44DC-9CF6-F3ED462BE8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748699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2814" y="608174"/>
            <a:ext cx="10366375" cy="548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E543-E65D-4C6E-A003-0569D43948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146812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5750-4302-4A25-A99A-F2FC99DF8A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884451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3" y="1710123"/>
            <a:ext cx="10517188" cy="2852928"/>
          </a:xfrm>
        </p:spPr>
        <p:txBody>
          <a:bodyPr anchor="b"/>
          <a:lstStyle>
            <a:lvl1pPr>
              <a:defRPr sz="44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93" y="4589899"/>
            <a:ext cx="10517188" cy="1500005"/>
          </a:xfrm>
        </p:spPr>
        <p:txBody>
          <a:bodyPr/>
          <a:lstStyle>
            <a:lvl1pPr marL="0" indent="0">
              <a:buNone/>
              <a:defRPr sz="1765"/>
            </a:lvl1pPr>
            <a:lvl2pPr marL="336179" indent="0">
              <a:buNone/>
              <a:defRPr sz="1471"/>
            </a:lvl2pPr>
            <a:lvl3pPr marL="672358" indent="0">
              <a:buNone/>
              <a:defRPr sz="1324"/>
            </a:lvl3pPr>
            <a:lvl4pPr marL="1008537" indent="0">
              <a:buNone/>
              <a:defRPr sz="1176"/>
            </a:lvl4pPr>
            <a:lvl5pPr marL="1344717" indent="0">
              <a:buNone/>
              <a:defRPr sz="1176"/>
            </a:lvl5pPr>
            <a:lvl6pPr marL="1680896" indent="0">
              <a:buNone/>
              <a:defRPr sz="1176"/>
            </a:lvl6pPr>
            <a:lvl7pPr marL="2017075" indent="0">
              <a:buNone/>
              <a:defRPr sz="1176"/>
            </a:lvl7pPr>
            <a:lvl8pPr marL="2353254" indent="0">
              <a:buNone/>
              <a:defRPr sz="1176"/>
            </a:lvl8pPr>
            <a:lvl9pPr marL="2689433" indent="0">
              <a:buNone/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C785-E652-48D0-862B-D18C814E51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868110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80941"/>
            <a:ext cx="5056187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1" y="1980941"/>
            <a:ext cx="5056188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2699-A8C2-4DE6-A94A-01C1A5C961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432579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30" y="365371"/>
            <a:ext cx="10517187" cy="13249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731" y="1680940"/>
            <a:ext cx="5159375" cy="82412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179" indent="0">
              <a:buNone/>
              <a:defRPr sz="1471" b="1"/>
            </a:lvl2pPr>
            <a:lvl3pPr marL="672358" indent="0">
              <a:buNone/>
              <a:defRPr sz="1324" b="1"/>
            </a:lvl3pPr>
            <a:lvl4pPr marL="1008537" indent="0">
              <a:buNone/>
              <a:defRPr sz="1176" b="1"/>
            </a:lvl4pPr>
            <a:lvl5pPr marL="1344717" indent="0">
              <a:buNone/>
              <a:defRPr sz="1176" b="1"/>
            </a:lvl5pPr>
            <a:lvl6pPr marL="1680896" indent="0">
              <a:buNone/>
              <a:defRPr sz="1176" b="1"/>
            </a:lvl6pPr>
            <a:lvl7pPr marL="2017075" indent="0">
              <a:buNone/>
              <a:defRPr sz="1176" b="1"/>
            </a:lvl7pPr>
            <a:lvl8pPr marL="2353254" indent="0">
              <a:buNone/>
              <a:defRPr sz="1176" b="1"/>
            </a:lvl8pPr>
            <a:lvl9pPr marL="2689433" indent="0">
              <a:buNone/>
              <a:defRPr sz="1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731" y="2505067"/>
            <a:ext cx="5159375" cy="3684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30" y="1680940"/>
            <a:ext cx="5183187" cy="82412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179" indent="0">
              <a:buNone/>
              <a:defRPr sz="1471" b="1"/>
            </a:lvl2pPr>
            <a:lvl3pPr marL="672358" indent="0">
              <a:buNone/>
              <a:defRPr sz="1324" b="1"/>
            </a:lvl3pPr>
            <a:lvl4pPr marL="1008537" indent="0">
              <a:buNone/>
              <a:defRPr sz="1176" b="1"/>
            </a:lvl4pPr>
            <a:lvl5pPr marL="1344717" indent="0">
              <a:buNone/>
              <a:defRPr sz="1176" b="1"/>
            </a:lvl5pPr>
            <a:lvl6pPr marL="1680896" indent="0">
              <a:buNone/>
              <a:defRPr sz="1176" b="1"/>
            </a:lvl6pPr>
            <a:lvl7pPr marL="2017075" indent="0">
              <a:buNone/>
              <a:defRPr sz="1176" b="1"/>
            </a:lvl7pPr>
            <a:lvl8pPr marL="2353254" indent="0">
              <a:buNone/>
              <a:defRPr sz="1176" b="1"/>
            </a:lvl8pPr>
            <a:lvl9pPr marL="2689433" indent="0">
              <a:buNone/>
              <a:defRPr sz="1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30" y="2505067"/>
            <a:ext cx="5183187" cy="3684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0F8D-DFCF-454E-9F4E-9A63E1ADBF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20599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F115-BA3B-43C5-ABD8-D384A00C93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3486978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E29F-3906-4F87-87EF-6F1E6484EE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6656862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30" y="457589"/>
            <a:ext cx="3934353" cy="1600395"/>
          </a:xfrm>
        </p:spPr>
        <p:txBody>
          <a:bodyPr anchor="b"/>
          <a:lstStyle>
            <a:lvl1pPr>
              <a:defRPr sz="23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552"/>
            <a:ext cx="6172728" cy="4873558"/>
          </a:xfrm>
        </p:spPr>
        <p:txBody>
          <a:bodyPr/>
          <a:lstStyle>
            <a:lvl1pPr>
              <a:defRPr sz="2353"/>
            </a:lvl1pPr>
            <a:lvl2pPr>
              <a:defRPr sz="2059"/>
            </a:lvl2pPr>
            <a:lvl3pPr>
              <a:defRPr sz="1765"/>
            </a:lvl3pPr>
            <a:lvl4pPr>
              <a:defRPr sz="1471"/>
            </a:lvl4pPr>
            <a:lvl5pPr>
              <a:defRPr sz="1471"/>
            </a:lvl5pPr>
            <a:lvl6pPr>
              <a:defRPr sz="1471"/>
            </a:lvl6pPr>
            <a:lvl7pPr>
              <a:defRPr sz="1471"/>
            </a:lvl7pPr>
            <a:lvl8pPr>
              <a:defRPr sz="1471"/>
            </a:lvl8pPr>
            <a:lvl9pPr>
              <a:defRPr sz="14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30" y="2057985"/>
            <a:ext cx="3934353" cy="3811296"/>
          </a:xfrm>
        </p:spPr>
        <p:txBody>
          <a:bodyPr/>
          <a:lstStyle>
            <a:lvl1pPr marL="0" indent="0">
              <a:buNone/>
              <a:defRPr sz="1176"/>
            </a:lvl1pPr>
            <a:lvl2pPr marL="336179" indent="0">
              <a:buNone/>
              <a:defRPr sz="1029"/>
            </a:lvl2pPr>
            <a:lvl3pPr marL="672358" indent="0">
              <a:buNone/>
              <a:defRPr sz="882"/>
            </a:lvl3pPr>
            <a:lvl4pPr marL="1008537" indent="0">
              <a:buNone/>
              <a:defRPr sz="735"/>
            </a:lvl4pPr>
            <a:lvl5pPr marL="1344717" indent="0">
              <a:buNone/>
              <a:defRPr sz="735"/>
            </a:lvl5pPr>
            <a:lvl6pPr marL="1680896" indent="0">
              <a:buNone/>
              <a:defRPr sz="735"/>
            </a:lvl6pPr>
            <a:lvl7pPr marL="2017075" indent="0">
              <a:buNone/>
              <a:defRPr sz="735"/>
            </a:lvl7pPr>
            <a:lvl8pPr marL="2353254" indent="0">
              <a:buNone/>
              <a:defRPr sz="735"/>
            </a:lvl8pPr>
            <a:lvl9pPr marL="2689433" indent="0">
              <a:buNone/>
              <a:defRPr sz="7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16AB-6E1B-4C79-936D-0855F13BD9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580947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30" y="457589"/>
            <a:ext cx="3934353" cy="1600395"/>
          </a:xfrm>
        </p:spPr>
        <p:txBody>
          <a:bodyPr anchor="b"/>
          <a:lstStyle>
            <a:lvl1pPr>
              <a:defRPr sz="23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552"/>
            <a:ext cx="6172728" cy="4873558"/>
          </a:xfrm>
        </p:spPr>
        <p:txBody>
          <a:bodyPr/>
          <a:lstStyle>
            <a:lvl1pPr marL="0" indent="0">
              <a:buNone/>
              <a:defRPr sz="2353"/>
            </a:lvl1pPr>
            <a:lvl2pPr marL="336179" indent="0">
              <a:buNone/>
              <a:defRPr sz="2059"/>
            </a:lvl2pPr>
            <a:lvl3pPr marL="672358" indent="0">
              <a:buNone/>
              <a:defRPr sz="1765"/>
            </a:lvl3pPr>
            <a:lvl4pPr marL="1008537" indent="0">
              <a:buNone/>
              <a:defRPr sz="1471"/>
            </a:lvl4pPr>
            <a:lvl5pPr marL="1344717" indent="0">
              <a:buNone/>
              <a:defRPr sz="1471"/>
            </a:lvl5pPr>
            <a:lvl6pPr marL="1680896" indent="0">
              <a:buNone/>
              <a:defRPr sz="1471"/>
            </a:lvl6pPr>
            <a:lvl7pPr marL="2017075" indent="0">
              <a:buNone/>
              <a:defRPr sz="1471"/>
            </a:lvl7pPr>
            <a:lvl8pPr marL="2353254" indent="0">
              <a:buNone/>
              <a:defRPr sz="1471"/>
            </a:lvl8pPr>
            <a:lvl9pPr marL="2689433" indent="0">
              <a:buNone/>
              <a:defRPr sz="1471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30" y="2057985"/>
            <a:ext cx="3934353" cy="3811296"/>
          </a:xfrm>
        </p:spPr>
        <p:txBody>
          <a:bodyPr/>
          <a:lstStyle>
            <a:lvl1pPr marL="0" indent="0">
              <a:buNone/>
              <a:defRPr sz="1176"/>
            </a:lvl1pPr>
            <a:lvl2pPr marL="336179" indent="0">
              <a:buNone/>
              <a:defRPr sz="1029"/>
            </a:lvl2pPr>
            <a:lvl3pPr marL="672358" indent="0">
              <a:buNone/>
              <a:defRPr sz="882"/>
            </a:lvl3pPr>
            <a:lvl4pPr marL="1008537" indent="0">
              <a:buNone/>
              <a:defRPr sz="735"/>
            </a:lvl4pPr>
            <a:lvl5pPr marL="1344717" indent="0">
              <a:buNone/>
              <a:defRPr sz="735"/>
            </a:lvl5pPr>
            <a:lvl6pPr marL="1680896" indent="0">
              <a:buNone/>
              <a:defRPr sz="735"/>
            </a:lvl6pPr>
            <a:lvl7pPr marL="2017075" indent="0">
              <a:buNone/>
              <a:defRPr sz="735"/>
            </a:lvl7pPr>
            <a:lvl8pPr marL="2353254" indent="0">
              <a:buNone/>
              <a:defRPr sz="735"/>
            </a:lvl8pPr>
            <a:lvl9pPr marL="2689433" indent="0">
              <a:buNone/>
              <a:defRPr sz="7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EA26-852C-48AC-9675-D1249972C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372924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814" y="608174"/>
            <a:ext cx="10366375" cy="114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1980941"/>
            <a:ext cx="10366375" cy="41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49827"/>
            <a:ext cx="2540000" cy="4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>
            <a:lvl1pPr algn="l" defTabSz="677027">
              <a:defRPr sz="882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7189" y="6249827"/>
            <a:ext cx="3857625" cy="4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>
            <a:lvl1pPr algn="ctr" defTabSz="677027">
              <a:defRPr sz="882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188" y="6249827"/>
            <a:ext cx="2540000" cy="4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>
            <a:lvl1pPr algn="r" defTabSz="677027">
              <a:defRPr sz="882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CF7C74-7722-4BB7-8697-EB7828AA2F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0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checker/>
    <p:sndAc>
      <p:stSnd>
        <p:snd r:embed="rId15" name="projctor.wav"/>
      </p:stSnd>
    </p:sndAc>
  </p:transition>
  <p:txStyles>
    <p:titleStyle>
      <a:lvl1pPr algn="ctr" defTabSz="677027" rtl="0" eaLnBrk="0" fontAlgn="base" hangingPunct="0">
        <a:spcBef>
          <a:spcPct val="0"/>
        </a:spcBef>
        <a:spcAft>
          <a:spcPct val="0"/>
        </a:spcAft>
        <a:defRPr sz="3309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2pPr>
      <a:lvl3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3pPr>
      <a:lvl4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4pPr>
      <a:lvl5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5pPr>
      <a:lvl6pPr marL="336179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6pPr>
      <a:lvl7pPr marL="672358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7pPr>
      <a:lvl8pPr marL="1008537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8pPr>
      <a:lvl9pPr marL="1344717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3302" indent="-253302" algn="l" defTabSz="677027" rtl="0" eaLnBrk="0" fontAlgn="base" hangingPunct="0">
        <a:spcBef>
          <a:spcPct val="20000"/>
        </a:spcBef>
        <a:spcAft>
          <a:spcPct val="0"/>
        </a:spcAft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1pPr>
      <a:lvl2pPr marL="549793" indent="-211280" algn="l" defTabSz="677027" rtl="0" eaLnBrk="0" fontAlgn="base" hangingPunct="0">
        <a:spcBef>
          <a:spcPct val="20000"/>
        </a:spcBef>
        <a:spcAft>
          <a:spcPct val="0"/>
        </a:spcAft>
        <a:buChar char="–"/>
        <a:defRPr sz="2059" kern="1200">
          <a:solidFill>
            <a:schemeClr val="tx1"/>
          </a:solidFill>
          <a:latin typeface="+mn-lt"/>
          <a:ea typeface="+mn-ea"/>
          <a:cs typeface="+mn-cs"/>
        </a:defRPr>
      </a:lvl2pPr>
      <a:lvl3pPr marL="846285" indent="-169257" algn="l" defTabSz="677027" rtl="0" eaLnBrk="0" fontAlgn="base" hangingPunct="0">
        <a:spcBef>
          <a:spcPct val="20000"/>
        </a:spcBef>
        <a:spcAft>
          <a:spcPct val="0"/>
        </a:spcAft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183631" indent="-168090" algn="l" defTabSz="677027" rtl="0" eaLnBrk="0" fontAlgn="base" hangingPunct="0">
        <a:spcBef>
          <a:spcPct val="20000"/>
        </a:spcBef>
        <a:spcAft>
          <a:spcPct val="0"/>
        </a:spcAft>
        <a:buChar char="–"/>
        <a:defRPr sz="1471" kern="1200">
          <a:solidFill>
            <a:schemeClr val="tx1"/>
          </a:solidFill>
          <a:latin typeface="+mn-lt"/>
          <a:ea typeface="+mn-ea"/>
          <a:cs typeface="+mn-cs"/>
        </a:defRPr>
      </a:lvl4pPr>
      <a:lvl5pPr marL="1523312" indent="-172759" algn="l" defTabSz="677027" rtl="0" eaLnBrk="0" fontAlgn="base" hangingPunct="0">
        <a:spcBef>
          <a:spcPct val="20000"/>
        </a:spcBef>
        <a:spcAft>
          <a:spcPct val="0"/>
        </a:spcAft>
        <a:buChar char="»"/>
        <a:defRPr sz="1471" kern="1200">
          <a:solidFill>
            <a:schemeClr val="tx1"/>
          </a:solidFill>
          <a:latin typeface="+mn-lt"/>
          <a:ea typeface="+mn-ea"/>
          <a:cs typeface="+mn-cs"/>
        </a:defRPr>
      </a:lvl5pPr>
      <a:lvl6pPr marL="1848985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5165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344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523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79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358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537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717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896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7075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254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433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google.com/url?sa=i&amp;rct=j&amp;q=&amp;esrc=s&amp;source=images&amp;cd=&amp;cad=rja&amp;uact=8&amp;ved=0ahUKEwi25van2-PLAhUI82MKHce1BkMQjRwIBw&amp;url=http://exchange.smarttech.com/search.html?q%3D%22balance%20scales%22&amp;psig=AFQjCNE2Kt79-CTwdFmP9DZJ--4oWOGxkw&amp;ust=1459265888108680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7C4D6D7-43E5-44B4-8E42-D1BCB5F3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41685"/>
            <a:ext cx="4661297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4FE225B-2B12-4061-8CCA-5F43CDBE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407" y="309563"/>
            <a:ext cx="4875610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D751283-1277-48A1-A57B-B7745DF2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407" y="106346"/>
            <a:ext cx="4929188" cy="6645308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/>
              <a:t> </a:t>
            </a:r>
            <a:endParaRPr lang="en-US" altLang="en-US" sz="2325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B5221E35-7C50-4D8D-A554-D8BCF0BD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922" y="1554410"/>
            <a:ext cx="2723823" cy="2492990"/>
          </a:xfrm>
          <a:prstGeom prst="rect">
            <a:avLst/>
          </a:prstGeom>
          <a:solidFill>
            <a:srgbClr val="0033CC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Prayer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Ministry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Seminar</a:t>
            </a:r>
          </a:p>
        </p:txBody>
      </p:sp>
    </p:spTree>
    <p:extLst>
      <p:ext uri="{BB962C8B-B14F-4D97-AF65-F5344CB8AC3E}">
        <p14:creationId xmlns:p14="http://schemas.microsoft.com/office/powerpoint/2010/main" val="1842610785"/>
      </p:ext>
    </p:extLst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8560" y="67705"/>
            <a:ext cx="5144376" cy="6723758"/>
          </a:xfrm>
          <a:solidFill>
            <a:srgbClr val="00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altLang="en-US" sz="882" dirty="0"/>
          </a:p>
        </p:txBody>
      </p:sp>
      <p:sp>
        <p:nvSpPr>
          <p:cNvPr id="517123" name="Text Box 5"/>
          <p:cNvSpPr txBox="1">
            <a:spLocks noChangeArrowheads="1"/>
          </p:cNvSpPr>
          <p:nvPr/>
        </p:nvSpPr>
        <p:spPr bwMode="auto">
          <a:xfrm>
            <a:off x="4154602" y="262647"/>
            <a:ext cx="184731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124" name="Text Box 6"/>
          <p:cNvSpPr txBox="1">
            <a:spLocks noChangeArrowheads="1"/>
          </p:cNvSpPr>
          <p:nvPr/>
        </p:nvSpPr>
        <p:spPr bwMode="auto">
          <a:xfrm>
            <a:off x="3618949" y="150585"/>
            <a:ext cx="4886398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29" name="Text Box 8"/>
          <p:cNvSpPr txBox="1">
            <a:spLocks noChangeArrowheads="1"/>
          </p:cNvSpPr>
          <p:nvPr/>
        </p:nvSpPr>
        <p:spPr bwMode="auto">
          <a:xfrm>
            <a:off x="3630622" y="199612"/>
            <a:ext cx="4902740" cy="151804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Isaiah’s vision, recorded  in Isaiah Chapter 6, illustrates the three significant elements included in a balanced and effective prayer life: 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" dirty="0">
              <a:solidFill>
                <a:srgbClr val="000000"/>
              </a:solidFill>
              <a:latin typeface="Times New Roman"/>
            </a:endParaRP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(1) Relationship prayers: an</a:t>
            </a:r>
            <a:r>
              <a:rPr lang="en-US" sz="1103" b="0" dirty="0">
                <a:solidFill>
                  <a:srgbClr val="000000"/>
                </a:solidFill>
                <a:latin typeface="Elephant" panose="02020904090505020303" pitchFamily="18" charset="0"/>
              </a:rPr>
              <a:t> </a:t>
            </a:r>
            <a:r>
              <a:rPr lang="en-US" sz="1029" b="0" dirty="0">
                <a:solidFill>
                  <a:srgbClr val="FF0000"/>
                </a:solidFill>
                <a:latin typeface="Arial Black" panose="020B0A04020102020204" pitchFamily="34" charset="0"/>
              </a:rPr>
              <a:t>upward</a:t>
            </a:r>
            <a:r>
              <a:rPr lang="en-US" sz="1029" b="0" dirty="0">
                <a:solidFill>
                  <a:srgbClr val="FF0000"/>
                </a:solidFill>
                <a:latin typeface="Elephant" panose="02020904090505020303" pitchFamily="18" charset="0"/>
              </a:rPr>
              <a:t> </a:t>
            </a:r>
            <a:r>
              <a:rPr lang="en-US" sz="1103" dirty="0">
                <a:solidFill>
                  <a:srgbClr val="000000"/>
                </a:solidFill>
                <a:latin typeface="Times New Roman"/>
              </a:rPr>
              <a:t>vision of God (the need for a renewed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      and elevated relationship).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" dirty="0">
              <a:solidFill>
                <a:srgbClr val="000000"/>
              </a:solidFill>
              <a:latin typeface="Times New Roman"/>
            </a:endParaRP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(2) Transformation prayers: an </a:t>
            </a:r>
            <a:r>
              <a:rPr lang="en-US" sz="1029" dirty="0">
                <a:solidFill>
                  <a:srgbClr val="FF0000"/>
                </a:solidFill>
                <a:latin typeface="Arial Black" panose="020B0A04020102020204" pitchFamily="34" charset="0"/>
              </a:rPr>
              <a:t>inward</a:t>
            </a:r>
            <a:r>
              <a:rPr lang="en-US" sz="1103" dirty="0">
                <a:solidFill>
                  <a:srgbClr val="000000"/>
                </a:solidFill>
                <a:latin typeface="Times New Roman"/>
              </a:rPr>
              <a:t> vision of himself (the need for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      repentance and transformation).  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" dirty="0">
              <a:solidFill>
                <a:srgbClr val="000000"/>
              </a:solidFill>
              <a:latin typeface="Times New Roman"/>
            </a:endParaRP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(3) Dominion prayers: an </a:t>
            </a:r>
            <a:r>
              <a:rPr lang="en-US" sz="1029" dirty="0">
                <a:solidFill>
                  <a:srgbClr val="FF0000"/>
                </a:solidFill>
                <a:latin typeface="Arial Black" panose="020B0A04020102020204" pitchFamily="34" charset="0"/>
              </a:rPr>
              <a:t>outward</a:t>
            </a:r>
            <a:r>
              <a:rPr lang="en-US" sz="1103" dirty="0">
                <a:solidFill>
                  <a:srgbClr val="000000"/>
                </a:solidFill>
                <a:latin typeface="Times New Roman"/>
              </a:rPr>
              <a:t> vision of the world (answering God’s call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      to pray for and minister to the needs of the world).</a:t>
            </a:r>
          </a:p>
        </p:txBody>
      </p:sp>
      <p:sp>
        <p:nvSpPr>
          <p:cNvPr id="517126" name="Text Box 9"/>
          <p:cNvSpPr txBox="1">
            <a:spLocks noChangeArrowheads="1"/>
          </p:cNvSpPr>
          <p:nvPr/>
        </p:nvSpPr>
        <p:spPr bwMode="auto">
          <a:xfrm>
            <a:off x="5860202" y="2513239"/>
            <a:ext cx="184731" cy="29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000000"/>
              </a:solidFill>
              <a:latin typeface="Elephant" panose="02020904090505020303" pitchFamily="18" charset="0"/>
            </a:endParaRPr>
          </a:p>
        </p:txBody>
      </p:sp>
      <p:sp>
        <p:nvSpPr>
          <p:cNvPr id="517127" name="Text Box 12"/>
          <p:cNvSpPr txBox="1">
            <a:spLocks noChangeArrowheads="1"/>
          </p:cNvSpPr>
          <p:nvPr/>
        </p:nvSpPr>
        <p:spPr bwMode="auto">
          <a:xfrm>
            <a:off x="5916233" y="2829582"/>
            <a:ext cx="184731" cy="5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000000"/>
              </a:solidFill>
              <a:latin typeface="Elephant" panose="02020904090505020303" pitchFamily="18" charset="0"/>
            </a:endParaRPr>
          </a:p>
        </p:txBody>
      </p:sp>
      <p:grpSp>
        <p:nvGrpSpPr>
          <p:cNvPr id="517128" name="Group 13"/>
          <p:cNvGrpSpPr>
            <a:grpSpLocks noChangeAspect="1"/>
          </p:cNvGrpSpPr>
          <p:nvPr/>
        </p:nvGrpSpPr>
        <p:grpSpPr bwMode="auto">
          <a:xfrm>
            <a:off x="3678483" y="1825687"/>
            <a:ext cx="4634257" cy="4889900"/>
            <a:chOff x="192" y="1452"/>
            <a:chExt cx="4224" cy="4456"/>
          </a:xfrm>
        </p:grpSpPr>
        <p:sp>
          <p:nvSpPr>
            <p:cNvPr id="517137" name="Oval 14"/>
            <p:cNvSpPr>
              <a:spLocks noChangeArrowheads="1"/>
            </p:cNvSpPr>
            <p:nvPr/>
          </p:nvSpPr>
          <p:spPr bwMode="auto">
            <a:xfrm>
              <a:off x="192" y="1452"/>
              <a:ext cx="4224" cy="445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000000"/>
                </a:solidFill>
              </a:endParaRPr>
            </a:p>
          </p:txBody>
        </p:sp>
        <p:sp>
          <p:nvSpPr>
            <p:cNvPr id="517138" name="Oval 15"/>
            <p:cNvSpPr>
              <a:spLocks noChangeArrowheads="1"/>
            </p:cNvSpPr>
            <p:nvPr/>
          </p:nvSpPr>
          <p:spPr bwMode="auto">
            <a:xfrm>
              <a:off x="1101" y="3518"/>
              <a:ext cx="1680" cy="1970"/>
            </a:xfrm>
            <a:prstGeom prst="ellipse">
              <a:avLst/>
            </a:prstGeom>
            <a:solidFill>
              <a:srgbClr val="660066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000000"/>
                </a:solidFill>
              </a:endParaRPr>
            </a:p>
          </p:txBody>
        </p:sp>
        <p:sp>
          <p:nvSpPr>
            <p:cNvPr id="517139" name="Text Box 16"/>
            <p:cNvSpPr txBox="1">
              <a:spLocks noChangeArrowheads="1"/>
            </p:cNvSpPr>
            <p:nvPr/>
          </p:nvSpPr>
          <p:spPr bwMode="auto">
            <a:xfrm>
              <a:off x="1318" y="3832"/>
              <a:ext cx="1197" cy="1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35" dirty="0">
                  <a:solidFill>
                    <a:srgbClr val="FFFFFF"/>
                  </a:solidFill>
                </a:rPr>
                <a:t>  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7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Dominion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588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Prayers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i="1" dirty="0">
                  <a:solidFill>
                    <a:srgbClr val="FFFFFF"/>
                  </a:solidFill>
                </a:rPr>
                <a:t> </a:t>
              </a:r>
              <a:r>
                <a:rPr lang="en-US" altLang="en-US" sz="1176" i="1" dirty="0">
                  <a:solidFill>
                    <a:srgbClr val="FFFFFF"/>
                  </a:solidFill>
                  <a:latin typeface="Times New Roman"/>
                </a:rPr>
                <a:t>(Outward Focus)</a:t>
              </a:r>
              <a:endParaRPr lang="en-US" altLang="en-US" sz="147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FFFFFF"/>
                </a:solidFill>
              </a:endParaRPr>
            </a:p>
          </p:txBody>
        </p:sp>
        <p:sp>
          <p:nvSpPr>
            <p:cNvPr id="517140" name="Oval 17"/>
            <p:cNvSpPr>
              <a:spLocks noChangeArrowheads="1"/>
            </p:cNvSpPr>
            <p:nvPr/>
          </p:nvSpPr>
          <p:spPr bwMode="auto">
            <a:xfrm>
              <a:off x="2425" y="2451"/>
              <a:ext cx="1719" cy="2121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65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7141" name="Text Box 18"/>
            <p:cNvSpPr txBox="1">
              <a:spLocks noChangeArrowheads="1"/>
            </p:cNvSpPr>
            <p:nvPr/>
          </p:nvSpPr>
          <p:spPr bwMode="auto">
            <a:xfrm>
              <a:off x="2385" y="3187"/>
              <a:ext cx="1819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35" dirty="0">
                  <a:solidFill>
                    <a:srgbClr val="FFFFFF"/>
                  </a:solidFill>
                </a:rPr>
                <a:t> 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Transformation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Prayers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i="1" dirty="0">
                  <a:solidFill>
                    <a:srgbClr val="FFFFFF"/>
                  </a:solidFill>
                </a:rPr>
                <a:t> </a:t>
              </a:r>
              <a:r>
                <a:rPr lang="en-US" altLang="en-US" sz="1176" i="1" dirty="0">
                  <a:solidFill>
                    <a:srgbClr val="FFFFFF"/>
                  </a:solidFill>
                  <a:latin typeface="Times New Roman"/>
                </a:rPr>
                <a:t>(Inward Focus)</a:t>
              </a:r>
              <a:endParaRPr lang="en-US" altLang="en-US" sz="1471" dirty="0">
                <a:solidFill>
                  <a:srgbClr val="FFFFFF"/>
                </a:solidFill>
              </a:endParaRPr>
            </a:p>
          </p:txBody>
        </p:sp>
        <p:sp>
          <p:nvSpPr>
            <p:cNvPr id="517142" name="Oval 19"/>
            <p:cNvSpPr>
              <a:spLocks noChangeArrowheads="1"/>
            </p:cNvSpPr>
            <p:nvPr/>
          </p:nvSpPr>
          <p:spPr bwMode="auto">
            <a:xfrm>
              <a:off x="921" y="1673"/>
              <a:ext cx="1729" cy="2003"/>
            </a:xfrm>
            <a:prstGeom prst="ellipse">
              <a:avLst/>
            </a:prstGeom>
            <a:solidFill>
              <a:srgbClr val="0000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000000"/>
                </a:solidFill>
              </a:endParaRPr>
            </a:p>
          </p:txBody>
        </p:sp>
        <p:sp>
          <p:nvSpPr>
            <p:cNvPr id="517143" name="Text Box 20"/>
            <p:cNvSpPr txBox="1">
              <a:spLocks noChangeArrowheads="1"/>
            </p:cNvSpPr>
            <p:nvPr/>
          </p:nvSpPr>
          <p:spPr bwMode="auto">
            <a:xfrm>
              <a:off x="937" y="2198"/>
              <a:ext cx="1607" cy="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59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en-US" altLang="en-US" sz="1765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en-US" altLang="en-US" sz="1471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Relationship</a:t>
              </a: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588" b="1" dirty="0">
                <a:solidFill>
                  <a:srgbClr val="FFFFFF"/>
                </a:solidFill>
                <a:latin typeface="Rockwell Extra Bold" panose="02060903040505020403" pitchFamily="18" charset="0"/>
              </a:endParaRP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71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    Prayers</a:t>
              </a: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441" b="1" dirty="0">
                <a:solidFill>
                  <a:srgbClr val="FFFFFF"/>
                </a:solidFill>
                <a:latin typeface="Rockwell Extra Bold" panose="02060903040505020403" pitchFamily="18" charset="0"/>
              </a:endParaRP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71" b="1" i="1" dirty="0">
                  <a:solidFill>
                    <a:srgbClr val="000000"/>
                  </a:solidFill>
                  <a:latin typeface="Rockwell Extra Bold" panose="02060903040505020403" pitchFamily="18" charset="0"/>
                </a:rPr>
                <a:t>    </a:t>
              </a:r>
              <a:r>
                <a:rPr lang="en-US" altLang="en-US" sz="1176" b="1" i="1" dirty="0">
                  <a:solidFill>
                    <a:srgbClr val="FFFFFF"/>
                  </a:solidFill>
                  <a:latin typeface="Times New Roman"/>
                </a:rPr>
                <a:t>(Upward Focus)</a:t>
              </a: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441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250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 </a:t>
              </a:r>
              <a:endParaRPr lang="en-US" altLang="en-US" sz="1471" b="1" i="1" dirty="0">
                <a:solidFill>
                  <a:srgbClr val="FFFFFF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517144" name="Oval 21"/>
            <p:cNvSpPr>
              <a:spLocks noChangeArrowheads="1"/>
            </p:cNvSpPr>
            <p:nvPr/>
          </p:nvSpPr>
          <p:spPr bwMode="auto">
            <a:xfrm>
              <a:off x="813" y="1807"/>
              <a:ext cx="2976" cy="37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7129" name="Line 31"/>
          <p:cNvSpPr>
            <a:spLocks noChangeShapeType="1"/>
          </p:cNvSpPr>
          <p:nvPr/>
        </p:nvSpPr>
        <p:spPr bwMode="auto">
          <a:xfrm flipH="1">
            <a:off x="6766042" y="5982511"/>
            <a:ext cx="147082" cy="86382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0" name="Line 32"/>
          <p:cNvSpPr>
            <a:spLocks noChangeShapeType="1"/>
          </p:cNvSpPr>
          <p:nvPr/>
        </p:nvSpPr>
        <p:spPr bwMode="auto">
          <a:xfrm>
            <a:off x="6788221" y="2484056"/>
            <a:ext cx="100389" cy="9572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1" name="Line 42"/>
          <p:cNvSpPr>
            <a:spLocks noChangeShapeType="1"/>
          </p:cNvSpPr>
          <p:nvPr/>
        </p:nvSpPr>
        <p:spPr bwMode="auto">
          <a:xfrm flipV="1">
            <a:off x="4360197" y="4092621"/>
            <a:ext cx="9339" cy="168094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2" name="TextBox 2"/>
          <p:cNvSpPr txBox="1">
            <a:spLocks noChangeArrowheads="1"/>
          </p:cNvSpPr>
          <p:nvPr/>
        </p:nvSpPr>
        <p:spPr bwMode="auto">
          <a:xfrm>
            <a:off x="3684888" y="2097287"/>
            <a:ext cx="721672" cy="2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dirty="0">
                <a:solidFill>
                  <a:srgbClr val="FF0000"/>
                </a:solidFill>
                <a:latin typeface="Arial Black" panose="020B0A04020102020204" pitchFamily="34" charset="0"/>
              </a:rPr>
              <a:t>Prayer</a:t>
            </a:r>
          </a:p>
        </p:txBody>
      </p:sp>
      <p:sp>
        <p:nvSpPr>
          <p:cNvPr id="517133" name="Line 19"/>
          <p:cNvSpPr>
            <a:spLocks noChangeShapeType="1"/>
          </p:cNvSpPr>
          <p:nvPr/>
        </p:nvSpPr>
        <p:spPr bwMode="auto">
          <a:xfrm>
            <a:off x="4112726" y="2340476"/>
            <a:ext cx="245137" cy="16459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4" name="Rectangle 3"/>
          <p:cNvSpPr>
            <a:spLocks noChangeArrowheads="1"/>
          </p:cNvSpPr>
          <p:nvPr/>
        </p:nvSpPr>
        <p:spPr bwMode="auto">
          <a:xfrm>
            <a:off x="7496783" y="6187573"/>
            <a:ext cx="757590" cy="2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dirty="0">
                <a:solidFill>
                  <a:srgbClr val="FF0000"/>
                </a:solidFill>
                <a:latin typeface="Arial Black" panose="020B0A04020102020204" pitchFamily="34" charset="0"/>
              </a:rPr>
              <a:t>Prayer</a:t>
            </a:r>
          </a:p>
        </p:txBody>
      </p:sp>
      <p:cxnSp>
        <p:nvCxnSpPr>
          <p:cNvPr id="517135" name="Straight Arrow Connector 5"/>
          <p:cNvCxnSpPr>
            <a:cxnSpLocks noChangeShapeType="1"/>
          </p:cNvCxnSpPr>
          <p:nvPr/>
        </p:nvCxnSpPr>
        <p:spPr bwMode="auto">
          <a:xfrm>
            <a:off x="4473426" y="2233082"/>
            <a:ext cx="672376" cy="672376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7136" name="Line 19"/>
          <p:cNvSpPr>
            <a:spLocks noChangeShapeType="1"/>
          </p:cNvSpPr>
          <p:nvPr/>
        </p:nvSpPr>
        <p:spPr bwMode="auto">
          <a:xfrm flipH="1" flipV="1">
            <a:off x="7608846" y="6053717"/>
            <a:ext cx="183269" cy="17743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81205" y="49028"/>
            <a:ext cx="5210913" cy="2126894"/>
          </a:xfrm>
          <a:prstGeom prst="rect">
            <a:avLst/>
          </a:prstGeom>
          <a:solidFill>
            <a:srgbClr val="0000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7210" tIns="33606" rIns="67210" bIns="33606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Relationship Prayer 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b="1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(The focus is talking to God and listening for His still small Voice)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Thanksgiving: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Thanking God for what He has done -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(spiritual, relationship, physical blessings)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735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Praise &amp; Worship: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Confessing who God is -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(His  greatness:  Wonderful, Counsellor, Mighty God,   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Everlasting Father, Prince of Peace)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Supplication: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R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equest for my needs to be supplied</a:t>
            </a:r>
            <a:endParaRPr lang="en-US" altLang="en-US" sz="1176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473034" y="4559190"/>
            <a:ext cx="5200406" cy="2183063"/>
          </a:xfrm>
          <a:prstGeom prst="rect">
            <a:avLst/>
          </a:prstGeom>
          <a:solidFill>
            <a:srgbClr val="660066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7210" tIns="33606" rIns="67210" bIns="33606">
            <a:spAutoFit/>
          </a:bodyPr>
          <a:lstStyle>
            <a:lvl1pPr marL="63500" indent="-63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79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7813" indent="-455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Dominion Prayer</a:t>
            </a: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(The focus of need is for others)</a:t>
            </a: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1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Intercessory Prayers: Standing between God and man, interceding for our lost neighbor, city and world 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b="1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8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</a:t>
            </a:r>
            <a:endParaRPr lang="en-US" altLang="en-US" sz="368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Intercessory Prayers (Spiritual Warfare): Standing between Satan and man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(binding the powers of Satan that have bound and blinded them)   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   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Praying for God to help us walk in the dominion and authority we have been given as a son of God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     </a:t>
            </a:r>
            <a:endParaRPr lang="en-US" altLang="en-US" sz="4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473034" y="2304288"/>
            <a:ext cx="5219084" cy="2194926"/>
          </a:xfrm>
          <a:prstGeom prst="rect">
            <a:avLst/>
          </a:prstGeom>
          <a:solidFill>
            <a:srgbClr val="0066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10" tIns="33606" rIns="67210" bIns="33606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Transformation Prayer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b="1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(The focus of need is for me to be transformed -- changed)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Confession: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Repentance of sin and self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Transformation: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Change me prayers  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Less of my will and more of His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Less of my thoughts and ways and more of His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Less of my limited human love and more of His perfect love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Ask God to help me identify and remove hindrances to the 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flow of His love and power through my life  </a:t>
            </a:r>
            <a:endParaRPr lang="en-US" altLang="en-US" sz="1103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8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0544" y="38971"/>
            <a:ext cx="5210913" cy="6731937"/>
          </a:xfrm>
          <a:prstGeom prst="rect">
            <a:avLst/>
          </a:prstGeom>
          <a:solidFill>
            <a:srgbClr val="0000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10" tIns="33606" rIns="67210" bIns="33606">
            <a:spAutoFit/>
          </a:bodyPr>
          <a:lstStyle>
            <a:lvl1pPr marL="457200" indent="-17145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1176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336179" algn="l"/>
              </a:tabLst>
              <a:defRPr/>
            </a:pPr>
            <a:r>
              <a:rPr lang="en-US" altLang="en-US" sz="2353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focus is </a:t>
            </a:r>
            <a:r>
              <a:rPr lang="en-US" altLang="en-US" sz="1765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upward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adoration of our</a:t>
            </a:r>
          </a:p>
          <a:p>
            <a:pPr marL="210112" indent="0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great God, making our petitions </a:t>
            </a:r>
          </a:p>
          <a:p>
            <a:pPr marL="210112" indent="0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known and listening for His Voice.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Thanksgiving: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Thanking God for His love and blessings: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Spiritual Blessings (salvation, knowledge of truth)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- Relationship Blessings (family and friends)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- Physical Blessings (Resources He has graciously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given us to manage):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- Time (years of life)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- Health (strength to enjoy life and do His will)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- Wealth (finances and possessions)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- Protection from:  </a:t>
            </a:r>
            <a:r>
              <a:rPr lang="en-US" altLang="en-US" sz="1103" dirty="0">
                <a:solidFill>
                  <a:srgbClr val="FFFFFF"/>
                </a:solidFill>
                <a:latin typeface="Arial Black" panose="020B0A04020102020204" pitchFamily="34" charset="0"/>
              </a:rPr>
              <a:t>harm, danger, sickness, and disease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b="1" i="1" dirty="0">
                <a:solidFill>
                  <a:srgbClr val="000000"/>
                </a:solidFill>
              </a:rPr>
              <a:t> </a:t>
            </a:r>
            <a:r>
              <a:rPr lang="en-US" altLang="en-US" sz="1324" b="1" dirty="0">
                <a:solidFill>
                  <a:srgbClr val="FFFFFF"/>
                </a:solidFill>
              </a:rPr>
              <a:t>“Enter into his gates with thanksgiving, and into his courts with   praise be thankful unto him, and bless his name.”  (Psalms 100:4)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</a:rPr>
              <a:t>                </a:t>
            </a:r>
            <a:r>
              <a:rPr lang="en-US" altLang="en-US" sz="662" dirty="0">
                <a:solidFill>
                  <a:srgbClr val="FFFFFF"/>
                </a:solidFill>
                <a:latin typeface="Arial Black" panose="020B0A04020102020204" pitchFamily="34" charset="0"/>
              </a:rPr>
              <a:t>       </a:t>
            </a: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</a:rPr>
              <a:t>      </a:t>
            </a: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Praise &amp; Worship: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397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Acknowledging God’s Goodness &amp; Greatness: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 goodness</a:t>
            </a: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loving, forgiving, merciful,  gracious, kind,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faithful, long suffering, generous, burden bearer . . .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His  greatness: 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supernatural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omnipotent, omniscient,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omnipresent, eternal, healer, ruler of the universe . . .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662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Petitions:</a:t>
            </a:r>
          </a:p>
          <a:p>
            <a:pPr marL="336179" indent="-126067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R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equest for my needs to be supplied: 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health, family,</a:t>
            </a:r>
          </a:p>
          <a:p>
            <a:pPr marL="336179" indent="-126067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finances, careers, decisions, relationships, protection . . . </a:t>
            </a:r>
          </a:p>
          <a:p>
            <a:pPr marL="336179" indent="-126067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568754" y="88672"/>
            <a:ext cx="5042819" cy="61098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29" tIns="33614" rIns="67229" bIns="33614">
            <a:spAutoFit/>
          </a:bodyPr>
          <a:lstStyle>
            <a:lvl1pPr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9725" indent="-228600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4950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  <a:p>
            <a:pPr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35" b="1" dirty="0">
                <a:solidFill>
                  <a:srgbClr val="FFFFFF"/>
                </a:solidFill>
                <a:latin typeface="Salina" pitchFamily="2" charset="0"/>
                <a:cs typeface="Arial" panose="020B0604020202020204" pitchFamily="34" charset="0"/>
              </a:rPr>
              <a:t>1. Relationship Prayer</a:t>
            </a:r>
          </a:p>
          <a:p>
            <a:pPr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439900" y="55852"/>
            <a:ext cx="5304298" cy="6652876"/>
          </a:xfrm>
          <a:prstGeom prst="rect">
            <a:avLst/>
          </a:prstGeom>
          <a:solidFill>
            <a:srgbClr val="0066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7210" tIns="33606" rIns="67210" bIns="33606">
            <a:spAutoFit/>
          </a:bodyPr>
          <a:lstStyle>
            <a:lvl1pPr marL="457200" indent="-171450">
              <a:spcBef>
                <a:spcPct val="20000"/>
              </a:spcBef>
              <a:buChar char="•"/>
              <a:tabLst>
                <a:tab pos="5207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5207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52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147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382871" algn="l"/>
              </a:tabLst>
              <a:defRPr/>
            </a:pPr>
            <a:r>
              <a:rPr lang="en-US" altLang="en-US" sz="1912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Our focus is </a:t>
            </a:r>
            <a:r>
              <a:rPr lang="en-US" altLang="en-US" sz="1912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inward</a:t>
            </a:r>
            <a:r>
              <a:rPr lang="en-US" altLang="en-US" sz="1912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the need to be transformed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-- </a:t>
            </a:r>
            <a:r>
              <a:rPr lang="en-US" altLang="en-US" sz="1618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continuously changed.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“Be ye transformed by the renewing of your </a:t>
            </a:r>
            <a:r>
              <a:rPr lang="en-US" altLang="en-US" sz="1324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mind</a:t>
            </a: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, that you  may    prove what is the good  and acceptable </a:t>
            </a:r>
            <a:r>
              <a:rPr lang="en-US" altLang="en-US" sz="1324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will</a:t>
            </a: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 of God.”  </a:t>
            </a:r>
            <a:r>
              <a:rPr lang="en-US" altLang="en-US" sz="1029" b="1" dirty="0">
                <a:solidFill>
                  <a:srgbClr val="FFFFFF"/>
                </a:solidFill>
                <a:cs typeface="Times New Roman" panose="02020603050405020304" pitchFamily="18" charset="0"/>
              </a:rPr>
              <a:t>(Rom. 12:2)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588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“There</a:t>
            </a:r>
            <a:r>
              <a:rPr lang="en-US" sz="1324" b="1" dirty="0">
                <a:solidFill>
                  <a:srgbClr val="FFFFFF"/>
                </a:solidFill>
              </a:rPr>
              <a:t> are given unto us exceeding great and precious promises:   that by these </a:t>
            </a: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ye might be partakers of His divine nature.” 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cs typeface="Times New Roman" panose="02020603050405020304" pitchFamily="18" charset="0"/>
              </a:rPr>
              <a:t>(2 Peter  1:4)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882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Confession &amp; Repentance: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441" dirty="0">
                <a:solidFill>
                  <a:srgbClr val="FFFFFF"/>
                </a:solidFill>
                <a:latin typeface="Arial Black" panose="020B0A04020102020204" pitchFamily="34" charset="0"/>
              </a:rPr>
              <a:t>    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Elephant" panose="02020904090505020303" pitchFamily="18" charset="0"/>
              </a:rPr>
              <a:t>   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-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</a:rPr>
              <a:t>A plea for cleansing and forgiveness (Psalms 51)</a:t>
            </a:r>
            <a:endParaRPr lang="en-US" altLang="en-US" sz="1176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Repentance for any pride or self-righteousness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Asking God to correct me with His written Word,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preached Word, man of God, His still small Voice . . .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882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Transformation: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(Change me prayers)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Less of my will and more of His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Less of my mind and ways and more of His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Less of my limited love and more of His agape love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Asking God to help me to identify and remove any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hindrances to the flow of His love and power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through my life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Renewal of the Holy Ghost: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324" b="1" dirty="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B</a:t>
            </a:r>
            <a:r>
              <a:rPr lang="en-US" sz="1324" b="1" dirty="0">
                <a:solidFill>
                  <a:srgbClr val="FFFFFF"/>
                </a:solidFill>
                <a:latin typeface="Times New Roman"/>
              </a:rPr>
              <a:t>uilding up yourselves on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sz="1324" b="1" dirty="0">
                <a:solidFill>
                  <a:srgbClr val="FFFFFF"/>
                </a:solidFill>
                <a:latin typeface="Times New Roman"/>
              </a:rPr>
              <a:t>          your  most holy faith, praying in the Holy Ghost.”   </a:t>
            </a:r>
            <a:r>
              <a:rPr lang="en-US" sz="1029" b="1" dirty="0">
                <a:solidFill>
                  <a:srgbClr val="FFFFFF"/>
                </a:solidFill>
                <a:latin typeface="Times New Roman"/>
              </a:rPr>
              <a:t>(Jude 20)</a:t>
            </a:r>
            <a:endParaRPr lang="en-US" altLang="en-US" sz="1029" b="1" dirty="0">
              <a:solidFill>
                <a:srgbClr val="FFFFFF"/>
              </a:solidFill>
              <a:latin typeface="Times New Roman"/>
              <a:cs typeface="Arial" panose="020B0604020202020204" pitchFamily="34" charset="0"/>
            </a:endParaRPr>
          </a:p>
          <a:p>
            <a:pPr marL="336179" indent="-126067" algn="r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 must increase and I must decrease !</a:t>
            </a:r>
            <a:endParaRPr lang="en-US" altLang="en-US" sz="588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527898" y="119157"/>
            <a:ext cx="5121029" cy="61098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29" tIns="33614" rIns="67229" bIns="33614">
            <a:spAutoFit/>
          </a:bodyPr>
          <a:lstStyle>
            <a:lvl1pPr marL="342900" indent="-342900"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2913" indent="-341313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341313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35" b="1" dirty="0">
                <a:solidFill>
                  <a:srgbClr val="FFFFFF"/>
                </a:solidFill>
                <a:latin typeface="Salina" pitchFamily="2" charset="0"/>
                <a:cs typeface="Arial" panose="020B0604020202020204" pitchFamily="34" charset="0"/>
              </a:rPr>
              <a:t>2. Transformation Prayer</a:t>
            </a: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485875" y="45526"/>
            <a:ext cx="5227255" cy="6752070"/>
          </a:xfrm>
          <a:prstGeom prst="rect">
            <a:avLst/>
          </a:prstGeom>
          <a:solidFill>
            <a:srgbClr val="660066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67210" tIns="33606" rIns="67210" bIns="33606">
            <a:spAutoFit/>
          </a:bodyPr>
          <a:lstStyle>
            <a:lvl1pPr marL="688975" indent="-403225">
              <a:spcBef>
                <a:spcPct val="20000"/>
              </a:spcBef>
              <a:buChar char="•"/>
              <a:tabLst>
                <a:tab pos="628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6286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1176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462246" algn="l"/>
              </a:tabLst>
              <a:defRPr/>
            </a:pP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focus is </a:t>
            </a:r>
            <a:r>
              <a:rPr lang="en-US" altLang="en-US" sz="2059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outward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needs </a:t>
            </a: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of people for healing and salvation.</a:t>
            </a: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Intercessory Prayer</a:t>
            </a:r>
            <a:r>
              <a:rPr lang="en-US" altLang="en-US" sz="154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(friendly forces):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Standing between God and man, weeping and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interceding for our lost neighbors, city, and world.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Spiritual Warfare </a:t>
            </a:r>
            <a:r>
              <a:rPr lang="en-US" altLang="en-US" sz="154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(unfriendly forces):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9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Standing between Satan and man and binding the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powers of evil that have bound and blinded them 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from coming to the light of the Gospel and the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knowledge of Jesus Christ. 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God’s Direction and Wisdom: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Praying for God’s wisdom and direction to know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how to most effectively reach our lost world.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103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</a:rPr>
              <a:t>Praying Prophecies into Fulfillment: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     Praying into fulfillment the promises and  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     prophecies in God’s Word regarding the complete restoration of the church with apostolic power and</a:t>
            </a:r>
            <a:r>
              <a:rPr lang="en-US" altLang="en-US" sz="1324" dirty="0">
                <a:solidFill>
                  <a:srgbClr val="FFFFFF"/>
                </a:solidFill>
                <a:latin typeface="Rockwell Extra Bold" panose="02060903040505020403" pitchFamily="18" charset="0"/>
              </a:rPr>
              <a:t>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dominion over Satan and sickness.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sz="1324" b="1" dirty="0">
                <a:solidFill>
                  <a:srgbClr val="FFFFFF"/>
                </a:solidFill>
              </a:rPr>
              <a:t>“He called His twelve disciples together, and gave them power and authority over all devils and diseases.”  </a:t>
            </a:r>
            <a:r>
              <a:rPr lang="en-US" sz="1324" b="1" i="1" dirty="0">
                <a:solidFill>
                  <a:srgbClr val="FFFFFF"/>
                </a:solidFill>
              </a:rPr>
              <a:t>(five-fold ministry)</a:t>
            </a: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sz="441" b="1" dirty="0">
              <a:solidFill>
                <a:srgbClr val="FFFFFF"/>
              </a:solidFill>
            </a:endParaRP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sz="1324" b="1" dirty="0">
                <a:solidFill>
                  <a:srgbClr val="FFFFFF"/>
                </a:solidFill>
              </a:rPr>
              <a:t>“The Lord appointed seventy also . . . heal the sick . . . I give             you power over all the power of the enemy.”  </a:t>
            </a:r>
            <a:r>
              <a:rPr lang="en-US" sz="1324" b="1" i="1" dirty="0">
                <a:solidFill>
                  <a:srgbClr val="FFFFFF"/>
                </a:solidFill>
              </a:rPr>
              <a:t>(the laity)</a:t>
            </a: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sz="441" b="1" dirty="0">
              <a:solidFill>
                <a:srgbClr val="FFFFFF"/>
              </a:solidFill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565970" y="122569"/>
            <a:ext cx="5062664" cy="61098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229" tIns="33614" rIns="67229" bIns="33614">
            <a:spAutoFit/>
          </a:bodyPr>
          <a:lstStyle>
            <a:lvl1pPr marL="342900" indent="-342900"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2913" indent="-341313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341313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35" b="1" dirty="0">
                <a:solidFill>
                  <a:srgbClr val="FFFFFF"/>
                </a:solidFill>
                <a:latin typeface="Salina" pitchFamily="2" charset="0"/>
                <a:cs typeface="Arial" panose="020B0604020202020204" pitchFamily="34" charset="0"/>
              </a:rPr>
              <a:t>3. Dominion Prayer</a:t>
            </a: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497" y="41261"/>
            <a:ext cx="5379007" cy="7016601"/>
          </a:xfrm>
          <a:prstGeom prst="rect">
            <a:avLst/>
          </a:prstGeom>
          <a:gradFill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1"/>
          </a:gradFill>
          <a:effectLst/>
        </p:spPr>
        <p:txBody>
          <a:bodyPr wrap="squar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7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585979" algn="l"/>
              </a:tabLs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                          </a:t>
            </a:r>
            <a:r>
              <a:rPr lang="en-US" sz="2941" b="1" dirty="0">
                <a:solidFill>
                  <a:srgbClr val="006600"/>
                </a:solidFill>
                <a:latin typeface="Rockwell Extra Bold" panose="02060903040505020403" pitchFamily="18" charset="0"/>
              </a:rPr>
              <a:t>C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                                        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2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                      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</a:t>
            </a:r>
            <a:endParaRPr lang="en-US" sz="1029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3406497" y="-1840"/>
            <a:ext cx="5379007" cy="4946272"/>
          </a:xfrm>
          <a:prstGeom prst="rect">
            <a:avLst/>
          </a:prstGeom>
          <a:ln>
            <a:noFill/>
          </a:ln>
        </p:spPr>
      </p:pic>
      <p:sp>
        <p:nvSpPr>
          <p:cNvPr id="7" name="Star: 5 Points 6"/>
          <p:cNvSpPr/>
          <p:nvPr/>
        </p:nvSpPr>
        <p:spPr bwMode="auto">
          <a:xfrm>
            <a:off x="4165899" y="739497"/>
            <a:ext cx="352642" cy="1350967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cxnSp>
        <p:nvCxnSpPr>
          <p:cNvPr id="11" name="Connector: Curved 10"/>
          <p:cNvCxnSpPr/>
          <p:nvPr/>
        </p:nvCxnSpPr>
        <p:spPr bwMode="auto">
          <a:xfrm>
            <a:off x="14209127" y="1401410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or: Curved 12"/>
          <p:cNvCxnSpPr/>
          <p:nvPr/>
        </p:nvCxnSpPr>
        <p:spPr bwMode="auto">
          <a:xfrm>
            <a:off x="4964167" y="2084248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Curved 14"/>
          <p:cNvCxnSpPr/>
          <p:nvPr/>
        </p:nvCxnSpPr>
        <p:spPr bwMode="auto">
          <a:xfrm>
            <a:off x="5143467" y="1725647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or: Curved 16"/>
          <p:cNvCxnSpPr/>
          <p:nvPr/>
        </p:nvCxnSpPr>
        <p:spPr bwMode="auto">
          <a:xfrm>
            <a:off x="4846375" y="2151486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: Rounded Corners 27"/>
          <p:cNvSpPr/>
          <p:nvPr/>
        </p:nvSpPr>
        <p:spPr bwMode="auto">
          <a:xfrm>
            <a:off x="3777582" y="5935067"/>
            <a:ext cx="1107280" cy="526021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</a:t>
            </a: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Thank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You</a:t>
            </a:r>
          </a:p>
        </p:txBody>
      </p:sp>
      <p:sp>
        <p:nvSpPr>
          <p:cNvPr id="30" name="Rectangle: Rounded Corners 29"/>
          <p:cNvSpPr/>
          <p:nvPr/>
        </p:nvSpPr>
        <p:spPr bwMode="auto">
          <a:xfrm>
            <a:off x="5574442" y="5935067"/>
            <a:ext cx="1129283" cy="526021"/>
          </a:xfrm>
          <a:prstGeom prst="roundRect">
            <a:avLst/>
          </a:prstGeom>
          <a:solidFill>
            <a:srgbClr val="0000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Change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Me</a:t>
            </a:r>
          </a:p>
        </p:txBody>
      </p:sp>
      <p:sp>
        <p:nvSpPr>
          <p:cNvPr id="31" name="Rectangle: Rounded Corners 30"/>
          <p:cNvSpPr/>
          <p:nvPr/>
        </p:nvSpPr>
        <p:spPr bwMode="auto">
          <a:xfrm>
            <a:off x="7395718" y="5935067"/>
            <a:ext cx="1053597" cy="526021"/>
          </a:xfrm>
          <a:prstGeom prst="roundRect">
            <a:avLst/>
          </a:prstGeom>
          <a:solidFill>
            <a:srgbClr val="00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Help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Others</a:t>
            </a:r>
          </a:p>
        </p:txBody>
      </p:sp>
      <p:cxnSp>
        <p:nvCxnSpPr>
          <p:cNvPr id="56" name="Connector: Curved 55"/>
          <p:cNvCxnSpPr>
            <a:cxnSpLocks/>
          </p:cNvCxnSpPr>
          <p:nvPr/>
        </p:nvCxnSpPr>
        <p:spPr bwMode="auto">
          <a:xfrm rot="16200000" flipH="1">
            <a:off x="6343831" y="1548502"/>
            <a:ext cx="1920971" cy="1298676"/>
          </a:xfrm>
          <a:prstGeom prst="curvedConnector3">
            <a:avLst>
              <a:gd name="adj1" fmla="val 44615"/>
            </a:avLst>
          </a:prstGeom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nector: Curved 61"/>
          <p:cNvCxnSpPr>
            <a:cxnSpLocks/>
          </p:cNvCxnSpPr>
          <p:nvPr/>
        </p:nvCxnSpPr>
        <p:spPr bwMode="auto">
          <a:xfrm rot="16200000" flipH="1">
            <a:off x="6314791" y="1558644"/>
            <a:ext cx="1782186" cy="1288654"/>
          </a:xfrm>
          <a:prstGeom prst="curvedConnector3">
            <a:avLst>
              <a:gd name="adj1" fmla="val 48549"/>
            </a:avLst>
          </a:prstGeom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ctor: Curved 62"/>
          <p:cNvCxnSpPr>
            <a:cxnSpLocks/>
          </p:cNvCxnSpPr>
          <p:nvPr/>
        </p:nvCxnSpPr>
        <p:spPr bwMode="auto">
          <a:xfrm rot="16200000" flipH="1">
            <a:off x="6178760" y="1615317"/>
            <a:ext cx="1849036" cy="1252500"/>
          </a:xfrm>
          <a:prstGeom prst="curvedConnector3">
            <a:avLst>
              <a:gd name="adj1" fmla="val 50000"/>
            </a:avLst>
          </a:prstGeom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Connector: Curved 69"/>
          <p:cNvCxnSpPr>
            <a:cxnSpLocks/>
          </p:cNvCxnSpPr>
          <p:nvPr/>
        </p:nvCxnSpPr>
        <p:spPr bwMode="auto">
          <a:xfrm rot="16200000" flipH="1">
            <a:off x="4935596" y="2488412"/>
            <a:ext cx="2211974" cy="5391"/>
          </a:xfrm>
          <a:prstGeom prst="curvedConnector3">
            <a:avLst>
              <a:gd name="adj1" fmla="val 50000"/>
            </a:avLst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ctor: Curved 66"/>
          <p:cNvCxnSpPr>
            <a:cxnSpLocks/>
          </p:cNvCxnSpPr>
          <p:nvPr/>
        </p:nvCxnSpPr>
        <p:spPr bwMode="auto">
          <a:xfrm rot="5400000">
            <a:off x="4803588" y="2492369"/>
            <a:ext cx="2213436" cy="9339"/>
          </a:xfrm>
          <a:prstGeom prst="curvedConnector3">
            <a:avLst>
              <a:gd name="adj1" fmla="val 50000"/>
            </a:avLst>
          </a:prstGeom>
          <a:ln w="19050" cap="flat" cmpd="sng" algn="ctr">
            <a:solidFill>
              <a:srgbClr val="0000CC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nector: Curved 63"/>
          <p:cNvCxnSpPr>
            <a:cxnSpLocks/>
          </p:cNvCxnSpPr>
          <p:nvPr/>
        </p:nvCxnSpPr>
        <p:spPr bwMode="auto">
          <a:xfrm rot="5400000">
            <a:off x="5043636" y="2475768"/>
            <a:ext cx="2188272" cy="19899"/>
          </a:xfrm>
          <a:prstGeom prst="curvedConnector3">
            <a:avLst>
              <a:gd name="adj1" fmla="val 57485"/>
            </a:avLst>
          </a:prstGeom>
          <a:ln w="19050" cap="flat" cmpd="sng" algn="ctr">
            <a:solidFill>
              <a:srgbClr val="0000CC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nector: Curved 53"/>
          <p:cNvCxnSpPr>
            <a:cxnSpLocks/>
          </p:cNvCxnSpPr>
          <p:nvPr/>
        </p:nvCxnSpPr>
        <p:spPr bwMode="auto">
          <a:xfrm rot="5400000" flipH="1" flipV="1">
            <a:off x="3919792" y="1585682"/>
            <a:ext cx="1837116" cy="1153311"/>
          </a:xfrm>
          <a:prstGeom prst="curvedConnector3">
            <a:avLst>
              <a:gd name="adj1" fmla="val 49062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nector: Curved 52"/>
          <p:cNvCxnSpPr>
            <a:cxnSpLocks/>
          </p:cNvCxnSpPr>
          <p:nvPr/>
        </p:nvCxnSpPr>
        <p:spPr bwMode="auto">
          <a:xfrm rot="5400000" flipH="1" flipV="1">
            <a:off x="3765608" y="1595835"/>
            <a:ext cx="1909375" cy="1196642"/>
          </a:xfrm>
          <a:prstGeom prst="curvedConnector3">
            <a:avLst>
              <a:gd name="adj1" fmla="val 54515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 bwMode="auto">
          <a:xfrm rot="5400000" flipH="1" flipV="1">
            <a:off x="3711071" y="1522562"/>
            <a:ext cx="1862034" cy="1192405"/>
          </a:xfrm>
          <a:prstGeom prst="curvedConnector3">
            <a:avLst>
              <a:gd name="adj1" fmla="val 55555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01464" y="2364405"/>
            <a:ext cx="422217" cy="5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0000"/>
                </a:solidFill>
                <a:latin typeface="Rockwell Extra Bold" panose="02060903040505020403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3725" y="2420437"/>
            <a:ext cx="487634" cy="5448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006600"/>
                </a:solidFill>
                <a:latin typeface="Rockwell Extra Bold" panose="02060903040505020403" pitchFamily="18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755" y="2364405"/>
            <a:ext cx="402688" cy="5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0000CC"/>
                </a:solidFill>
                <a:latin typeface="Rockwell Extra Bold" panose="02060903040505020403" pitchFamily="18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24388" y="4877195"/>
            <a:ext cx="1605248" cy="1042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190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Thanking and</a:t>
            </a:r>
          </a:p>
          <a:p>
            <a:pPr marL="43190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  praising Jesus </a:t>
            </a:r>
          </a:p>
          <a:p>
            <a:pPr marL="43190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  for His blessings.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" b="1" dirty="0">
              <a:solidFill>
                <a:srgbClr val="FF0000"/>
              </a:solidFill>
              <a:latin typeface="Times New Roman"/>
            </a:endParaRPr>
          </a:p>
          <a:p>
            <a:pPr marL="17275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Asking Jesus for</a:t>
            </a:r>
          </a:p>
          <a:p>
            <a:pPr marL="43189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  the things I need.  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70335" y="4885815"/>
            <a:ext cx="1446230" cy="1042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Asking Jesus</a:t>
            </a:r>
          </a:p>
          <a:p>
            <a:pPr marL="129569" lvl="1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to forgive me.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" b="1" dirty="0">
              <a:solidFill>
                <a:srgbClr val="3333CC"/>
              </a:solidFill>
              <a:latin typeface="Times New Roman"/>
            </a:endParaRPr>
          </a:p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Asking Jesus to 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    help me be more 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    like Him.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46" y="2860067"/>
            <a:ext cx="1546464" cy="2084365"/>
          </a:xfrm>
          <a:prstGeom prst="ellipse">
            <a:avLst/>
          </a:prstGeom>
          <a:ln w="28575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7" name="TextBox 76"/>
          <p:cNvSpPr txBox="1"/>
          <p:nvPr/>
        </p:nvSpPr>
        <p:spPr>
          <a:xfrm>
            <a:off x="7217462" y="4903055"/>
            <a:ext cx="1399948" cy="104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Praying for others in need.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" b="1" dirty="0">
              <a:solidFill>
                <a:srgbClr val="006600"/>
              </a:solidFill>
              <a:latin typeface="Times New Roman"/>
            </a:endParaRPr>
          </a:p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Praying for 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    children in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    other countries.</a:t>
            </a:r>
          </a:p>
        </p:txBody>
      </p:sp>
      <p:pic>
        <p:nvPicPr>
          <p:cNvPr id="39" name="Picture 38" descr="C:\Users\James\Pictures\Madison lum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62" y="2812656"/>
            <a:ext cx="1546464" cy="2084365"/>
          </a:xfrm>
          <a:prstGeom prst="ellipse">
            <a:avLst/>
          </a:prstGeom>
          <a:ln w="28575" cap="rnd">
            <a:solidFill>
              <a:srgbClr val="0000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60" y="2812656"/>
            <a:ext cx="1546464" cy="2084365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rot="19920595">
            <a:off x="3420845" y="371377"/>
            <a:ext cx="1538556" cy="1020668"/>
          </a:xfrm>
          <a:prstGeom prst="wedgeEllipse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3333FF"/>
                </a:solidFill>
                <a:latin typeface="Times New Roman"/>
              </a:rPr>
              <a:t>I am so big and strong that I can do  anything!</a:t>
            </a:r>
            <a:endParaRPr lang="en-US" sz="882" b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9856" y="23553"/>
            <a:ext cx="191036" cy="7318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4564" y="3051552"/>
            <a:ext cx="65" cy="4525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86051">
            <a:off x="7021221" y="385835"/>
            <a:ext cx="1613983" cy="1020668"/>
          </a:xfrm>
          <a:prstGeom prst="wedgeEllipse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3333FF"/>
                </a:solidFill>
                <a:latin typeface="Times New Roman"/>
              </a:rPr>
              <a:t>I am so close that you can touch Me in prayer!</a:t>
            </a:r>
            <a:endParaRPr lang="en-US" sz="882" b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857" y="6508310"/>
            <a:ext cx="896399" cy="40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81511" y="6499690"/>
            <a:ext cx="742511" cy="40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Dominion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3481" y="6499690"/>
            <a:ext cx="1087157" cy="40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A313C-44B2-48B1-9FAB-87FA6B101826}"/>
              </a:ext>
            </a:extLst>
          </p:cNvPr>
          <p:cNvSpPr txBox="1"/>
          <p:nvPr/>
        </p:nvSpPr>
        <p:spPr>
          <a:xfrm>
            <a:off x="4693544" y="-44941"/>
            <a:ext cx="2837316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000000"/>
                </a:solidFill>
                <a:latin typeface="Arial Black" panose="020B0A04020102020204" pitchFamily="34" charset="0"/>
              </a:rPr>
              <a:t>Teaching Children to Pray</a:t>
            </a:r>
          </a:p>
        </p:txBody>
      </p:sp>
    </p:spTree>
    <p:extLst>
      <p:ext uri="{BB962C8B-B14F-4D97-AF65-F5344CB8AC3E}">
        <p14:creationId xmlns:p14="http://schemas.microsoft.com/office/powerpoint/2010/main" val="3118152008"/>
      </p:ext>
    </p:extLst>
  </p:cSld>
  <p:clrMapOvr>
    <a:masterClrMapping/>
  </p:clrMapOvr>
  <p:transition spd="slow">
    <p:checker/>
    <p:sndAc>
      <p:stSnd>
        <p:snd r:embed="rId2" name="projcto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3622451" y="757591"/>
            <a:ext cx="4860717" cy="5293792"/>
            <a:chOff x="-5" y="475"/>
            <a:chExt cx="4358" cy="4714"/>
          </a:xfrm>
        </p:grpSpPr>
        <p:grpSp>
          <p:nvGrpSpPr>
            <p:cNvPr id="148488" name="Group 3"/>
            <p:cNvGrpSpPr>
              <a:grpSpLocks/>
            </p:cNvGrpSpPr>
            <p:nvPr/>
          </p:nvGrpSpPr>
          <p:grpSpPr bwMode="auto">
            <a:xfrm>
              <a:off x="0" y="480"/>
              <a:ext cx="4348" cy="4704"/>
              <a:chOff x="0" y="480"/>
              <a:chExt cx="4348" cy="4704"/>
            </a:xfrm>
          </p:grpSpPr>
          <p:grpSp>
            <p:nvGrpSpPr>
              <p:cNvPr id="148490" name="Group 4"/>
              <p:cNvGrpSpPr>
                <a:grpSpLocks/>
              </p:cNvGrpSpPr>
              <p:nvPr/>
            </p:nvGrpSpPr>
            <p:grpSpPr bwMode="auto">
              <a:xfrm>
                <a:off x="0" y="480"/>
                <a:ext cx="1238" cy="480"/>
                <a:chOff x="0" y="480"/>
                <a:chExt cx="1238" cy="480"/>
              </a:xfrm>
            </p:grpSpPr>
            <p:sp>
              <p:nvSpPr>
                <p:cNvPr id="148533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480"/>
                  <a:ext cx="1152" cy="48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29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LEVELS OF BURDEN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94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(VISION)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/>
                </a:p>
              </p:txBody>
            </p:sp>
            <p:sp>
              <p:nvSpPr>
                <p:cNvPr id="14853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1238" cy="480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1" name="Group 7"/>
              <p:cNvGrpSpPr>
                <a:grpSpLocks/>
              </p:cNvGrpSpPr>
              <p:nvPr/>
            </p:nvGrpSpPr>
            <p:grpSpPr bwMode="auto">
              <a:xfrm>
                <a:off x="1238" y="480"/>
                <a:ext cx="1699" cy="480"/>
                <a:chOff x="1238" y="480"/>
                <a:chExt cx="1699" cy="480"/>
              </a:xfrm>
            </p:grpSpPr>
            <p:sp>
              <p:nvSpPr>
                <p:cNvPr id="148531" name="Rectangle 8"/>
                <p:cNvSpPr>
                  <a:spLocks noChangeArrowheads="1"/>
                </p:cNvSpPr>
                <p:nvPr/>
              </p:nvSpPr>
              <p:spPr bwMode="auto">
                <a:xfrm>
                  <a:off x="1281" y="480"/>
                  <a:ext cx="1613" cy="48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29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LEVELS OF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29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PRAYER</a:t>
                  </a:r>
                  <a:endParaRPr lang="en-US" altLang="en-US" sz="1029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029" dirty="0"/>
                </a:p>
              </p:txBody>
            </p:sp>
            <p:sp>
              <p:nvSpPr>
                <p:cNvPr id="148532" name="Rectangle 9"/>
                <p:cNvSpPr>
                  <a:spLocks noChangeArrowheads="1"/>
                </p:cNvSpPr>
                <p:nvPr/>
              </p:nvSpPr>
              <p:spPr bwMode="auto">
                <a:xfrm>
                  <a:off x="1238" y="480"/>
                  <a:ext cx="1699" cy="480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2" name="Group 10"/>
              <p:cNvGrpSpPr>
                <a:grpSpLocks/>
              </p:cNvGrpSpPr>
              <p:nvPr/>
            </p:nvGrpSpPr>
            <p:grpSpPr bwMode="auto">
              <a:xfrm>
                <a:off x="2937" y="480"/>
                <a:ext cx="1411" cy="480"/>
                <a:chOff x="2937" y="480"/>
                <a:chExt cx="1411" cy="480"/>
              </a:xfrm>
            </p:grpSpPr>
            <p:sp>
              <p:nvSpPr>
                <p:cNvPr id="148529" name="Rectangle 11"/>
                <p:cNvSpPr>
                  <a:spLocks noChangeArrowheads="1"/>
                </p:cNvSpPr>
                <p:nvPr/>
              </p:nvSpPr>
              <p:spPr bwMode="auto">
                <a:xfrm>
                  <a:off x="2980" y="480"/>
                  <a:ext cx="1325" cy="48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1029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LEVELS OF ANOINTING</a:t>
                  </a:r>
                  <a:endParaRPr lang="en-US" altLang="en-US" sz="1029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94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(DIVINE ABILITY)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882" dirty="0">
                    <a:solidFill>
                      <a:srgbClr val="006600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48530" name="Rectangle 12"/>
                <p:cNvSpPr>
                  <a:spLocks noChangeArrowheads="1"/>
                </p:cNvSpPr>
                <p:nvPr/>
              </p:nvSpPr>
              <p:spPr bwMode="auto">
                <a:xfrm>
                  <a:off x="2937" y="480"/>
                  <a:ext cx="1411" cy="480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3" name="Group 13"/>
              <p:cNvGrpSpPr>
                <a:grpSpLocks/>
              </p:cNvGrpSpPr>
              <p:nvPr/>
            </p:nvGrpSpPr>
            <p:grpSpPr bwMode="auto">
              <a:xfrm>
                <a:off x="0" y="960"/>
                <a:ext cx="1238" cy="576"/>
                <a:chOff x="0" y="960"/>
                <a:chExt cx="1238" cy="576"/>
              </a:xfrm>
            </p:grpSpPr>
            <p:sp>
              <p:nvSpPr>
                <p:cNvPr id="148527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1152" cy="57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indent="-220663" defTabSz="881063">
                    <a:spcBef>
                      <a:spcPct val="20000"/>
                    </a:spcBef>
                    <a:buChar char="•"/>
                    <a:tabLst>
                      <a:tab pos="266700" algn="l"/>
                    </a:tabLs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tabLst>
                      <a:tab pos="266700" algn="l"/>
                    </a:tabLs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tabLst>
                      <a:tab pos="2667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48528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1238" cy="57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4" name="Group 16"/>
              <p:cNvGrpSpPr>
                <a:grpSpLocks/>
              </p:cNvGrpSpPr>
              <p:nvPr/>
            </p:nvGrpSpPr>
            <p:grpSpPr bwMode="auto">
              <a:xfrm>
                <a:off x="1238" y="960"/>
                <a:ext cx="1699" cy="576"/>
                <a:chOff x="1238" y="960"/>
                <a:chExt cx="1699" cy="576"/>
              </a:xfrm>
            </p:grpSpPr>
            <p:sp>
              <p:nvSpPr>
                <p:cNvPr id="148525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1" y="960"/>
                  <a:ext cx="1613" cy="57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0.  PRAYERLESSNESS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26" name="Rectangle 18"/>
                <p:cNvSpPr>
                  <a:spLocks noChangeArrowheads="1"/>
                </p:cNvSpPr>
                <p:nvPr/>
              </p:nvSpPr>
              <p:spPr bwMode="auto">
                <a:xfrm>
                  <a:off x="1238" y="960"/>
                  <a:ext cx="1699" cy="57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5" name="Group 19"/>
              <p:cNvGrpSpPr>
                <a:grpSpLocks/>
              </p:cNvGrpSpPr>
              <p:nvPr/>
            </p:nvGrpSpPr>
            <p:grpSpPr bwMode="auto">
              <a:xfrm>
                <a:off x="2937" y="960"/>
                <a:ext cx="1411" cy="576"/>
                <a:chOff x="2937" y="960"/>
                <a:chExt cx="1411" cy="576"/>
              </a:xfrm>
            </p:grpSpPr>
            <p:sp>
              <p:nvSpPr>
                <p:cNvPr id="148523" name="Rectangle 20"/>
                <p:cNvSpPr>
                  <a:spLocks noChangeArrowheads="1"/>
                </p:cNvSpPr>
                <p:nvPr/>
              </p:nvSpPr>
              <p:spPr bwMode="auto">
                <a:xfrm>
                  <a:off x="2980" y="960"/>
                  <a:ext cx="1325" cy="57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0.  NO ANOINTING</a:t>
                  </a:r>
                  <a:endParaRPr lang="en-US" altLang="en-US" sz="882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48524" name="Rectangle 21"/>
                <p:cNvSpPr>
                  <a:spLocks noChangeArrowheads="1"/>
                </p:cNvSpPr>
                <p:nvPr/>
              </p:nvSpPr>
              <p:spPr bwMode="auto">
                <a:xfrm>
                  <a:off x="2937" y="960"/>
                  <a:ext cx="1411" cy="57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6" name="Group 22"/>
              <p:cNvGrpSpPr>
                <a:grpSpLocks/>
              </p:cNvGrpSpPr>
              <p:nvPr/>
            </p:nvGrpSpPr>
            <p:grpSpPr bwMode="auto">
              <a:xfrm>
                <a:off x="0" y="1536"/>
                <a:ext cx="1238" cy="1056"/>
                <a:chOff x="0" y="1536"/>
                <a:chExt cx="1238" cy="1056"/>
              </a:xfrm>
            </p:grpSpPr>
            <p:sp>
              <p:nvSpPr>
                <p:cNvPr id="148521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152" cy="10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76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1.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BURDEN FOR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 SELF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588" dirty="0">
                    <a:solidFill>
                      <a:srgbClr val="FF00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(PERSONAL)</a:t>
                  </a:r>
                  <a:endParaRPr lang="en-US" altLang="en-US" sz="882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(MY / HIS  KINGDOM)</a:t>
                  </a:r>
                  <a:endParaRPr lang="en-US" altLang="en-US" sz="882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48522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1238" cy="105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7" name="Group 25"/>
              <p:cNvGrpSpPr>
                <a:grpSpLocks/>
              </p:cNvGrpSpPr>
              <p:nvPr/>
            </p:nvGrpSpPr>
            <p:grpSpPr bwMode="auto">
              <a:xfrm>
                <a:off x="1238" y="1536"/>
                <a:ext cx="1699" cy="1056"/>
                <a:chOff x="1238" y="1536"/>
                <a:chExt cx="1699" cy="1056"/>
              </a:xfrm>
            </p:grpSpPr>
            <p:sp>
              <p:nvSpPr>
                <p:cNvPr id="148519" name="Rectangle 26"/>
                <p:cNvSpPr>
                  <a:spLocks noChangeArrowheads="1"/>
                </p:cNvSpPr>
                <p:nvPr/>
              </p:nvSpPr>
              <p:spPr bwMode="auto">
                <a:xfrm>
                  <a:off x="1281" y="1536"/>
                  <a:ext cx="1613" cy="10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1. SURVIVAL PRAYER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- SEEKING THE HANDS OF GOD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-  MAINTENANCE PRAYER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(Maintaining Our Own</a:t>
                  </a: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Salvation)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20" name="Rectangle 27"/>
                <p:cNvSpPr>
                  <a:spLocks noChangeArrowheads="1"/>
                </p:cNvSpPr>
                <p:nvPr/>
              </p:nvSpPr>
              <p:spPr bwMode="auto">
                <a:xfrm>
                  <a:off x="1238" y="1536"/>
                  <a:ext cx="1699" cy="105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8" name="Group 28"/>
              <p:cNvGrpSpPr>
                <a:grpSpLocks/>
              </p:cNvGrpSpPr>
              <p:nvPr/>
            </p:nvGrpSpPr>
            <p:grpSpPr bwMode="auto">
              <a:xfrm>
                <a:off x="2937" y="1536"/>
                <a:ext cx="1411" cy="1056"/>
                <a:chOff x="2937" y="1536"/>
                <a:chExt cx="1411" cy="1056"/>
              </a:xfrm>
            </p:grpSpPr>
            <p:sp>
              <p:nvSpPr>
                <p:cNvPr id="148517" name="Rectangle 29"/>
                <p:cNvSpPr>
                  <a:spLocks noChangeArrowheads="1"/>
                </p:cNvSpPr>
                <p:nvPr/>
              </p:nvSpPr>
              <p:spPr bwMode="auto">
                <a:xfrm>
                  <a:off x="2980" y="1536"/>
                  <a:ext cx="1325" cy="10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1. PERSONAL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ANOINTING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94" dirty="0">
                    <a:solidFill>
                      <a:srgbClr val="0066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BEGINS HERE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/>
                </a:p>
              </p:txBody>
            </p:sp>
            <p:sp>
              <p:nvSpPr>
                <p:cNvPr id="148518" name="Rectangle 30"/>
                <p:cNvSpPr>
                  <a:spLocks noChangeArrowheads="1"/>
                </p:cNvSpPr>
                <p:nvPr/>
              </p:nvSpPr>
              <p:spPr bwMode="auto">
                <a:xfrm>
                  <a:off x="2937" y="1536"/>
                  <a:ext cx="1411" cy="105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9" name="Group 31"/>
              <p:cNvGrpSpPr>
                <a:grpSpLocks/>
              </p:cNvGrpSpPr>
              <p:nvPr/>
            </p:nvGrpSpPr>
            <p:grpSpPr bwMode="auto">
              <a:xfrm>
                <a:off x="0" y="2592"/>
                <a:ext cx="1238" cy="1248"/>
                <a:chOff x="0" y="2592"/>
                <a:chExt cx="1238" cy="1248"/>
              </a:xfrm>
            </p:grpSpPr>
            <p:sp>
              <p:nvSpPr>
                <p:cNvPr id="148515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2592"/>
                  <a:ext cx="1152" cy="124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76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2.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BURDEN FOR     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OTHERS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(HIS KINGDOM)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16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2592"/>
                  <a:ext cx="1238" cy="1248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0" name="Group 34"/>
              <p:cNvGrpSpPr>
                <a:grpSpLocks/>
              </p:cNvGrpSpPr>
              <p:nvPr/>
            </p:nvGrpSpPr>
            <p:grpSpPr bwMode="auto">
              <a:xfrm>
                <a:off x="1238" y="2592"/>
                <a:ext cx="1699" cy="1248"/>
                <a:chOff x="1238" y="2592"/>
                <a:chExt cx="1699" cy="1248"/>
              </a:xfrm>
            </p:grpSpPr>
            <p:sp>
              <p:nvSpPr>
                <p:cNvPr id="148513" name="Rectangle 35"/>
                <p:cNvSpPr>
                  <a:spLocks noChangeArrowheads="1"/>
                </p:cNvSpPr>
                <p:nvPr/>
              </p:nvSpPr>
              <p:spPr bwMode="auto">
                <a:xfrm>
                  <a:off x="1281" y="2592"/>
                  <a:ext cx="1613" cy="124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2. REVIVAL PRAYER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SEEKING THE FACE OF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GOD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(Favor &amp; Relationship)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RELATIONSHIP PRAYER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735" dirty="0">
                    <a:solidFill>
                      <a:srgbClr val="0000FF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TRANSFORMATION PRAYER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 DOMINION PRAYER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14" name="Rectangle 36"/>
                <p:cNvSpPr>
                  <a:spLocks noChangeArrowheads="1"/>
                </p:cNvSpPr>
                <p:nvPr/>
              </p:nvSpPr>
              <p:spPr bwMode="auto">
                <a:xfrm>
                  <a:off x="1238" y="2592"/>
                  <a:ext cx="1699" cy="1248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1" name="Group 37"/>
              <p:cNvGrpSpPr>
                <a:grpSpLocks/>
              </p:cNvGrpSpPr>
              <p:nvPr/>
            </p:nvGrpSpPr>
            <p:grpSpPr bwMode="auto">
              <a:xfrm>
                <a:off x="2937" y="2592"/>
                <a:ext cx="1411" cy="1248"/>
                <a:chOff x="2937" y="2592"/>
                <a:chExt cx="1411" cy="1248"/>
              </a:xfrm>
            </p:grpSpPr>
            <p:sp>
              <p:nvSpPr>
                <p:cNvPr id="148511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0" y="2592"/>
                  <a:ext cx="1325" cy="124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2. PUBLIC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ANOINTING</a:t>
                  </a:r>
                  <a:endParaRPr lang="en-US" altLang="en-US" sz="882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SOUL WINNING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MINISTRY  BEGINS &amp;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INCREASES HERE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735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485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937" y="2592"/>
                  <a:ext cx="1411" cy="1248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2" name="Group 40"/>
              <p:cNvGrpSpPr>
                <a:grpSpLocks/>
              </p:cNvGrpSpPr>
              <p:nvPr/>
            </p:nvGrpSpPr>
            <p:grpSpPr bwMode="auto">
              <a:xfrm>
                <a:off x="0" y="3840"/>
                <a:ext cx="1238" cy="1344"/>
                <a:chOff x="0" y="3840"/>
                <a:chExt cx="1238" cy="1344"/>
              </a:xfrm>
            </p:grpSpPr>
            <p:sp>
              <p:nvSpPr>
                <p:cNvPr id="148509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3840"/>
                  <a:ext cx="1152" cy="13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1176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76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3.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BURDEN OF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THE LORD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588" dirty="0">
                    <a:solidFill>
                      <a:srgbClr val="FF00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(Restoration of the  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Church to the book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of Acts &amp; beyond)     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(HIS KINGDOM)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/>
                </a:p>
              </p:txBody>
            </p:sp>
            <p:sp>
              <p:nvSpPr>
                <p:cNvPr id="148510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3840"/>
                  <a:ext cx="1238" cy="1344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3" name="Group 43"/>
              <p:cNvGrpSpPr>
                <a:grpSpLocks/>
              </p:cNvGrpSpPr>
              <p:nvPr/>
            </p:nvGrpSpPr>
            <p:grpSpPr bwMode="auto">
              <a:xfrm>
                <a:off x="1238" y="3840"/>
                <a:ext cx="1699" cy="1344"/>
                <a:chOff x="1238" y="3840"/>
                <a:chExt cx="1699" cy="1344"/>
              </a:xfrm>
            </p:grpSpPr>
            <p:sp>
              <p:nvSpPr>
                <p:cNvPr id="148507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1" y="3840"/>
                  <a:ext cx="1613" cy="13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3. REVIVAL PRAYER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 SEEKING THE HEART OF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GOD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(Consumed with His Purpose)   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441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 RELATIONSHIP PRAYER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735" dirty="0">
                    <a:solidFill>
                      <a:srgbClr val="0000FF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TRANSFORMATION PRAYER</a:t>
                  </a:r>
                  <a:endParaRPr lang="en-US" altLang="en-US" sz="735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 DOMINION PRAYER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08" name="Rectangle 45"/>
                <p:cNvSpPr>
                  <a:spLocks noChangeArrowheads="1"/>
                </p:cNvSpPr>
                <p:nvPr/>
              </p:nvSpPr>
              <p:spPr bwMode="auto">
                <a:xfrm>
                  <a:off x="1238" y="3840"/>
                  <a:ext cx="1699" cy="1344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4" name="Group 46"/>
              <p:cNvGrpSpPr>
                <a:grpSpLocks/>
              </p:cNvGrpSpPr>
              <p:nvPr/>
            </p:nvGrpSpPr>
            <p:grpSpPr bwMode="auto">
              <a:xfrm>
                <a:off x="2937" y="3840"/>
                <a:ext cx="1411" cy="1344"/>
                <a:chOff x="2937" y="3840"/>
                <a:chExt cx="1411" cy="1344"/>
              </a:xfrm>
            </p:grpSpPr>
            <p:sp>
              <p:nvSpPr>
                <p:cNvPr id="148505" name="Rectangle 47"/>
                <p:cNvSpPr>
                  <a:spLocks noChangeArrowheads="1"/>
                </p:cNvSpPr>
                <p:nvPr/>
              </p:nvSpPr>
              <p:spPr bwMode="auto">
                <a:xfrm>
                  <a:off x="2980" y="3840"/>
                  <a:ext cx="1325" cy="13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3. PRIESTLY   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ANOINTING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en-US" sz="809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(DOUBLE PORTION)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 INTENSE SOUL   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WINNING CONCERN    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&amp; MINISTRY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94" dirty="0">
                    <a:solidFill>
                      <a:srgbClr val="0066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 USED IN THE GIFTS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OF THE SPIRIT 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06" name="Rectangle 48"/>
                <p:cNvSpPr>
                  <a:spLocks noChangeArrowheads="1"/>
                </p:cNvSpPr>
                <p:nvPr/>
              </p:nvSpPr>
              <p:spPr bwMode="auto">
                <a:xfrm>
                  <a:off x="2937" y="3840"/>
                  <a:ext cx="1411" cy="1344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</p:grpSp>
        <p:sp>
          <p:nvSpPr>
            <p:cNvPr id="148489" name="Rectangle 49"/>
            <p:cNvSpPr>
              <a:spLocks noChangeArrowheads="1"/>
            </p:cNvSpPr>
            <p:nvPr/>
          </p:nvSpPr>
          <p:spPr bwMode="auto">
            <a:xfrm>
              <a:off x="-5" y="475"/>
              <a:ext cx="4358" cy="4714"/>
            </a:xfrm>
            <a:prstGeom prst="rect">
              <a:avLst/>
            </a:prstGeom>
            <a:noFill/>
            <a:ln w="571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076" tIns="19038" rIns="38076" bIns="19038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/>
              <a:endParaRPr lang="en-US" altLang="en-US" sz="2941" dirty="0"/>
            </a:p>
          </p:txBody>
        </p:sp>
      </p:grpSp>
      <p:sp>
        <p:nvSpPr>
          <p:cNvPr id="148483" name="Rectangle 50"/>
          <p:cNvSpPr>
            <a:spLocks noChangeArrowheads="1"/>
          </p:cNvSpPr>
          <p:nvPr/>
        </p:nvSpPr>
        <p:spPr bwMode="auto">
          <a:xfrm>
            <a:off x="3630622" y="178016"/>
            <a:ext cx="4872390" cy="46129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88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97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LEVELS  OF  BURDEN,   </a:t>
            </a:r>
            <a:r>
              <a:rPr lang="en-US" altLang="en-US" sz="1397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PRAYER</a:t>
            </a:r>
            <a:r>
              <a:rPr lang="en-US" altLang="en-US" sz="1397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&amp;  </a:t>
            </a:r>
            <a:r>
              <a:rPr lang="en-US" altLang="en-US" sz="1397" dirty="0">
                <a:solidFill>
                  <a:srgbClr val="0066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ANOINTING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588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48484" name="Rectangle 51"/>
          <p:cNvSpPr>
            <a:spLocks noChangeArrowheads="1"/>
          </p:cNvSpPr>
          <p:nvPr/>
        </p:nvSpPr>
        <p:spPr bwMode="auto">
          <a:xfrm>
            <a:off x="3574590" y="6107414"/>
            <a:ext cx="5379007" cy="6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88" dirty="0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29" dirty="0">
                <a:cs typeface="Times New Roman" panose="02020603050405020304" pitchFamily="18" charset="0"/>
              </a:rPr>
              <a:t>Note: The above is a draft model to be used for teaching prayer and related concepts.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29" dirty="0">
                <a:cs typeface="Times New Roman" panose="02020603050405020304" pitchFamily="18" charset="0"/>
              </a:rPr>
              <a:t>          The horizontal lines in the above table are not meant to depict a precise concept.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29" dirty="0"/>
          </a:p>
        </p:txBody>
      </p:sp>
      <p:sp>
        <p:nvSpPr>
          <p:cNvPr id="148485" name="Text Box 52"/>
          <p:cNvSpPr txBox="1">
            <a:spLocks noChangeArrowheads="1"/>
          </p:cNvSpPr>
          <p:nvPr/>
        </p:nvSpPr>
        <p:spPr bwMode="auto">
          <a:xfrm>
            <a:off x="3610778" y="1161483"/>
            <a:ext cx="130765" cy="3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91" dirty="0"/>
          </a:p>
        </p:txBody>
      </p:sp>
      <p:sp>
        <p:nvSpPr>
          <p:cNvPr id="148486" name="Text Box 53"/>
          <p:cNvSpPr txBox="1">
            <a:spLocks noChangeArrowheads="1"/>
          </p:cNvSpPr>
          <p:nvPr/>
        </p:nvSpPr>
        <p:spPr bwMode="auto">
          <a:xfrm>
            <a:off x="3665641" y="1268877"/>
            <a:ext cx="130765" cy="3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91" dirty="0"/>
          </a:p>
        </p:txBody>
      </p:sp>
      <p:sp>
        <p:nvSpPr>
          <p:cNvPr id="148487" name="Text Box 54"/>
          <p:cNvSpPr txBox="1">
            <a:spLocks noChangeArrowheads="1"/>
          </p:cNvSpPr>
          <p:nvPr/>
        </p:nvSpPr>
        <p:spPr bwMode="auto">
          <a:xfrm>
            <a:off x="3610778" y="1373936"/>
            <a:ext cx="1344174" cy="7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35" dirty="0">
                <a:latin typeface="Arial Black" panose="020B0A04020102020204" pitchFamily="34" charset="0"/>
              </a:rPr>
              <a:t>   </a:t>
            </a:r>
            <a:r>
              <a:rPr lang="en-US" altLang="en-US" sz="1176" dirty="0">
                <a:latin typeface="Arial Black" panose="020B0A04020102020204" pitchFamily="34" charset="0"/>
              </a:rPr>
              <a:t> </a:t>
            </a:r>
            <a:r>
              <a:rPr lang="en-US" altLang="en-US" sz="1176" dirty="0">
                <a:solidFill>
                  <a:srgbClr val="F91807"/>
                </a:solidFill>
                <a:latin typeface="Arial Black" panose="020B0A04020102020204" pitchFamily="34" charset="0"/>
              </a:rPr>
              <a:t>0</a:t>
            </a:r>
            <a:r>
              <a:rPr lang="en-US" altLang="en-US" sz="1324" dirty="0">
                <a:solidFill>
                  <a:srgbClr val="F91807"/>
                </a:solidFill>
                <a:latin typeface="Arial Black" panose="020B0A04020102020204" pitchFamily="34" charset="0"/>
              </a:rPr>
              <a:t>.</a:t>
            </a:r>
            <a:r>
              <a:rPr lang="en-US" altLang="en-US" sz="882" dirty="0">
                <a:solidFill>
                  <a:srgbClr val="F91807"/>
                </a:solidFill>
                <a:latin typeface="Arial Black" panose="020B0A04020102020204" pitchFamily="34" charset="0"/>
              </a:rPr>
              <a:t> NO BURDEN /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82" dirty="0">
                <a:solidFill>
                  <a:srgbClr val="F91807"/>
                </a:solidFill>
                <a:latin typeface="Arial Black" panose="020B0A04020102020204" pitchFamily="34" charset="0"/>
              </a:rPr>
              <a:t>         VISION</a:t>
            </a:r>
          </a:p>
          <a:p>
            <a:pPr defTabSz="672358">
              <a:spcBef>
                <a:spcPct val="0"/>
              </a:spcBef>
              <a:buNone/>
            </a:pPr>
            <a:endParaRPr lang="en-US" altLang="en-US" sz="294" dirty="0">
              <a:solidFill>
                <a:srgbClr val="FFFFFF"/>
              </a:solidFill>
              <a:latin typeface="Rockwell Extra Bold" panose="02060903040505020403" pitchFamily="18" charset="0"/>
              <a:cs typeface="Times New Roman" panose="02020603050405020304" pitchFamily="18" charset="0"/>
            </a:endParaRPr>
          </a:p>
          <a:p>
            <a:pPr defTabSz="672358">
              <a:spcBef>
                <a:spcPct val="0"/>
              </a:spcBef>
              <a:buNone/>
            </a:pPr>
            <a:r>
              <a:rPr lang="en-US" altLang="en-US" sz="735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882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(MY KINGDOM)</a:t>
            </a:r>
            <a:endParaRPr lang="en-US" altLang="en-US" sz="882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882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1026"/>
          <p:cNvSpPr>
            <a:spLocks noChangeArrowheads="1"/>
          </p:cNvSpPr>
          <p:nvPr/>
        </p:nvSpPr>
        <p:spPr bwMode="auto">
          <a:xfrm rot="1621">
            <a:off x="4940354" y="3547483"/>
            <a:ext cx="2353315" cy="205331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79" name="AutoShape 1027"/>
          <p:cNvSpPr>
            <a:spLocks noChangeArrowheads="1"/>
          </p:cNvSpPr>
          <p:nvPr/>
        </p:nvSpPr>
        <p:spPr bwMode="auto">
          <a:xfrm rot="10764879">
            <a:off x="4962534" y="1354091"/>
            <a:ext cx="2185221" cy="195992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2580" name="AutoShape 1028"/>
          <p:cNvSpPr>
            <a:spLocks noChangeArrowheads="1"/>
          </p:cNvSpPr>
          <p:nvPr/>
        </p:nvSpPr>
        <p:spPr bwMode="auto">
          <a:xfrm rot="-3620388">
            <a:off x="5934910" y="2962656"/>
            <a:ext cx="2353315" cy="2017127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81" name="AutoShape 1029"/>
          <p:cNvSpPr>
            <a:spLocks noChangeArrowheads="1"/>
          </p:cNvSpPr>
          <p:nvPr/>
        </p:nvSpPr>
        <p:spPr bwMode="auto">
          <a:xfrm rot="3665180">
            <a:off x="3929456" y="3010517"/>
            <a:ext cx="2353315" cy="2017127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2582" name="AutoShape 1030"/>
          <p:cNvSpPr>
            <a:spLocks noChangeArrowheads="1"/>
          </p:cNvSpPr>
          <p:nvPr/>
        </p:nvSpPr>
        <p:spPr bwMode="auto">
          <a:xfrm rot="-92278">
            <a:off x="6152032" y="1377437"/>
            <a:ext cx="2353315" cy="196109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83" name="AutoShape 1031"/>
          <p:cNvSpPr>
            <a:spLocks noChangeArrowheads="1"/>
          </p:cNvSpPr>
          <p:nvPr/>
        </p:nvSpPr>
        <p:spPr bwMode="auto">
          <a:xfrm rot="7257735">
            <a:off x="3930040" y="1889307"/>
            <a:ext cx="2291447" cy="2017127"/>
          </a:xfrm>
          <a:prstGeom prst="triangle">
            <a:avLst>
              <a:gd name="adj" fmla="val 50000"/>
            </a:avLst>
          </a:prstGeom>
          <a:solidFill>
            <a:srgbClr val="66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660066"/>
              </a:solidFill>
              <a:latin typeface="Arial Black" panose="020B0A04020102020204" pitchFamily="34" charset="0"/>
            </a:endParaRPr>
          </a:p>
        </p:txBody>
      </p:sp>
      <p:sp>
        <p:nvSpPr>
          <p:cNvPr id="152584" name="Text Box 1032"/>
          <p:cNvSpPr txBox="1">
            <a:spLocks noChangeArrowheads="1"/>
          </p:cNvSpPr>
          <p:nvPr/>
        </p:nvSpPr>
        <p:spPr bwMode="auto">
          <a:xfrm>
            <a:off x="5367593" y="1275880"/>
            <a:ext cx="1456814" cy="151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65" b="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1. The Father’s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88" b="0" dirty="0">
                <a:solidFill>
                  <a:srgbClr val="FFFFFF"/>
                </a:solidFill>
                <a:latin typeface="Arial Black" panose="020B0A04020102020204" pitchFamily="34" charset="0"/>
              </a:rPr>
              <a:t>             </a:t>
            </a: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Character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Our Father which art in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heaven, hallowed be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thy name.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6:9</a:t>
            </a:r>
          </a:p>
        </p:txBody>
      </p:sp>
      <p:sp>
        <p:nvSpPr>
          <p:cNvPr id="152585" name="Text Box 1033"/>
          <p:cNvSpPr txBox="1">
            <a:spLocks noChangeArrowheads="1"/>
          </p:cNvSpPr>
          <p:nvPr/>
        </p:nvSpPr>
        <p:spPr bwMode="auto">
          <a:xfrm>
            <a:off x="5296167" y="4083283"/>
            <a:ext cx="1652195" cy="15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000000"/>
                </a:solidFill>
                <a:latin typeface="Arial Black" panose="020B0A04020102020204" pitchFamily="34" charset="0"/>
              </a:rPr>
              <a:t>Matt. 6:12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000000"/>
                </a:solidFill>
                <a:latin typeface="Arial Black" panose="020B0A04020102020204" pitchFamily="34" charset="0"/>
              </a:rPr>
              <a:t>    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And forgive us our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sins as we forgive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those who sin against us.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(Forgive to be forgiven  </a:t>
            </a:r>
            <a:r>
              <a:rPr lang="en-US" altLang="en-US" sz="809" dirty="0">
                <a:solidFill>
                  <a:srgbClr val="000000"/>
                </a:solidFill>
                <a:latin typeface="Times New Roman" panose="02020603050405020304" pitchFamily="18" charset="0"/>
              </a:rPr>
              <a:t>6:14-15)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000000"/>
                </a:solidFill>
                <a:latin typeface="Arial Black" panose="020B0A04020102020204" pitchFamily="34" charset="0"/>
              </a:rPr>
              <a:t>4.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88" b="0" dirty="0">
                <a:solidFill>
                  <a:srgbClr val="000000"/>
                </a:solidFill>
                <a:latin typeface="Arial Black" panose="020B0A04020102020204" pitchFamily="34" charset="0"/>
              </a:rPr>
              <a:t>  </a:t>
            </a:r>
            <a:r>
              <a:rPr lang="en-US" altLang="en-US" sz="1176" b="0" dirty="0">
                <a:solidFill>
                  <a:srgbClr val="000000"/>
                </a:solidFill>
                <a:latin typeface="Arial Black" panose="020B0A04020102020204" pitchFamily="34" charset="0"/>
              </a:rPr>
              <a:t>   Forgiveness</a:t>
            </a:r>
          </a:p>
        </p:txBody>
      </p:sp>
      <p:sp>
        <p:nvSpPr>
          <p:cNvPr id="152586" name="Text Box 1034"/>
          <p:cNvSpPr txBox="1">
            <a:spLocks noChangeArrowheads="1"/>
          </p:cNvSpPr>
          <p:nvPr/>
        </p:nvSpPr>
        <p:spPr bwMode="auto">
          <a:xfrm rot="-3468945">
            <a:off x="4217018" y="2021794"/>
            <a:ext cx="1368463" cy="153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6.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 Protection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But deliver us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from evil.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71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76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6:13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b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2587" name="Text Box 1035"/>
          <p:cNvSpPr txBox="1">
            <a:spLocks noChangeArrowheads="1"/>
          </p:cNvSpPr>
          <p:nvPr/>
        </p:nvSpPr>
        <p:spPr bwMode="auto">
          <a:xfrm rot="-3592115">
            <a:off x="6691734" y="3342191"/>
            <a:ext cx="1368463" cy="153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6:11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88" b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29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Give us this day our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daily bread.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3.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Provision</a:t>
            </a:r>
            <a:r>
              <a:rPr lang="en-US" altLang="en-US" sz="1176" b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2588" name="Text Box 1036"/>
          <p:cNvSpPr txBox="1">
            <a:spLocks noChangeArrowheads="1"/>
          </p:cNvSpPr>
          <p:nvPr/>
        </p:nvSpPr>
        <p:spPr bwMode="auto">
          <a:xfrm rot="3620687">
            <a:off x="4146062" y="3491970"/>
            <a:ext cx="1418156" cy="137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6:13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76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And lead us not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into temptation.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5. The Father’s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Guidance</a:t>
            </a:r>
          </a:p>
        </p:txBody>
      </p:sp>
      <p:sp>
        <p:nvSpPr>
          <p:cNvPr id="152589" name="Text Box 1037"/>
          <p:cNvSpPr txBox="1">
            <a:spLocks noChangeArrowheads="1"/>
          </p:cNvSpPr>
          <p:nvPr/>
        </p:nvSpPr>
        <p:spPr bwMode="auto">
          <a:xfrm rot="3644684">
            <a:off x="6609804" y="2012781"/>
            <a:ext cx="1370066" cy="14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2.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Kingdom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Thy Kingdom come.  Thy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will be done, in earth as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it is in heaven.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1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 6:10</a:t>
            </a:r>
          </a:p>
        </p:txBody>
      </p:sp>
      <p:sp>
        <p:nvSpPr>
          <p:cNvPr id="152590" name="Oval 1038"/>
          <p:cNvSpPr>
            <a:spLocks noChangeArrowheads="1"/>
          </p:cNvSpPr>
          <p:nvPr/>
        </p:nvSpPr>
        <p:spPr bwMode="auto">
          <a:xfrm>
            <a:off x="5906894" y="3282502"/>
            <a:ext cx="336188" cy="3361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91" name="Text Box 1039"/>
          <p:cNvSpPr txBox="1">
            <a:spLocks noChangeArrowheads="1"/>
          </p:cNvSpPr>
          <p:nvPr/>
        </p:nvSpPr>
        <p:spPr bwMode="auto">
          <a:xfrm rot="-1971703">
            <a:off x="7612185" y="6089254"/>
            <a:ext cx="1059083" cy="475232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47" dirty="0">
                <a:solidFill>
                  <a:srgbClr val="FFFFFF"/>
                </a:solidFill>
              </a:rPr>
              <a:t>MAN</a:t>
            </a:r>
          </a:p>
        </p:txBody>
      </p:sp>
      <p:sp>
        <p:nvSpPr>
          <p:cNvPr id="152592" name="AutoShape 1040"/>
          <p:cNvSpPr>
            <a:spLocks noChangeArrowheads="1"/>
          </p:cNvSpPr>
          <p:nvPr/>
        </p:nvSpPr>
        <p:spPr bwMode="auto">
          <a:xfrm rot="-1604224">
            <a:off x="3630622" y="168094"/>
            <a:ext cx="1710123" cy="896501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47" dirty="0">
                <a:solidFill>
                  <a:srgbClr val="FF0000"/>
                </a:solidFill>
              </a:rPr>
              <a:t>GOD</a:t>
            </a:r>
          </a:p>
        </p:txBody>
      </p:sp>
      <p:sp>
        <p:nvSpPr>
          <p:cNvPr id="152593" name="Text Box 1041"/>
          <p:cNvSpPr txBox="1">
            <a:spLocks noChangeArrowheads="1"/>
          </p:cNvSpPr>
          <p:nvPr/>
        </p:nvSpPr>
        <p:spPr bwMode="auto">
          <a:xfrm rot="2452179">
            <a:off x="7104878" y="405020"/>
            <a:ext cx="1791207" cy="70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FF0000"/>
                </a:solidFill>
              </a:rPr>
              <a:t>The Lord’s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FF0000"/>
                </a:solidFill>
              </a:rPr>
              <a:t>Prayer</a:t>
            </a:r>
          </a:p>
        </p:txBody>
      </p:sp>
      <p:sp>
        <p:nvSpPr>
          <p:cNvPr id="152594" name="Text Box 1042"/>
          <p:cNvSpPr txBox="1">
            <a:spLocks noChangeArrowheads="1"/>
          </p:cNvSpPr>
          <p:nvPr/>
        </p:nvSpPr>
        <p:spPr bwMode="auto">
          <a:xfrm rot="2292297">
            <a:off x="3347087" y="5779941"/>
            <a:ext cx="1712211" cy="70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3333CC"/>
                </a:solidFill>
              </a:rPr>
              <a:t>A Model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3333CC"/>
                </a:solidFill>
              </a:rPr>
              <a:t>for Prayer</a:t>
            </a: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Box 1"/>
          <p:cNvSpPr txBox="1">
            <a:spLocks noChangeArrowheads="1"/>
          </p:cNvSpPr>
          <p:nvPr/>
        </p:nvSpPr>
        <p:spPr bwMode="auto">
          <a:xfrm>
            <a:off x="3476352" y="200579"/>
            <a:ext cx="5220781" cy="6418808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721"/>
          </a:p>
        </p:txBody>
      </p:sp>
      <p:pic>
        <p:nvPicPr>
          <p:cNvPr id="537603" name="Picture 1" descr="https://encrypted-tbn2.gstatic.com/images?q=tbn:ANd9GcTOZBv-rcn4xkYOGGS22fZhezmB8hUY68x3TMimSsUxOTM0vqGtO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" b="99087" l="0" r="100000">
                        <a14:backgroundMark x1="54348" y1="45662" x2="54348" y2="45662"/>
                      </a14:backgroundRemoval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90" y="2910930"/>
            <a:ext cx="1428846" cy="1506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7604" name="irc_mi" descr="http://exchangedownloads.smarttech.com/public/content/89/891b88aa-f300-4933-bf18-afaf21a4cf45/previews/medium/0001.png">
            <a:hlinkClick r:id="rId5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5" y="846088"/>
            <a:ext cx="4880057" cy="48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7" name="TextBox 3"/>
          <p:cNvSpPr txBox="1">
            <a:spLocks noChangeArrowheads="1"/>
          </p:cNvSpPr>
          <p:nvPr/>
        </p:nvSpPr>
        <p:spPr bwMode="auto">
          <a:xfrm>
            <a:off x="3931784" y="350919"/>
            <a:ext cx="4392549" cy="115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3462" dirty="0">
                <a:latin typeface="Script MT Bold" panose="03040602040607080904" pitchFamily="66" charset="0"/>
              </a:rPr>
              <a:t>A Balanced </a:t>
            </a:r>
            <a:r>
              <a:rPr lang="en-US" altLang="en-US" sz="3462" dirty="0">
                <a:latin typeface="+mj-lt"/>
              </a:rPr>
              <a:t>&amp;</a:t>
            </a:r>
            <a:r>
              <a:rPr lang="en-US" altLang="en-US" sz="3462" dirty="0">
                <a:latin typeface="Script MT Bold" panose="03040602040607080904" pitchFamily="66" charset="0"/>
              </a:rPr>
              <a:t> Effective</a:t>
            </a:r>
          </a:p>
          <a:p>
            <a:pPr algn="ctr">
              <a:defRPr/>
            </a:pPr>
            <a:r>
              <a:rPr lang="en-US" altLang="en-US" sz="3462" dirty="0">
                <a:latin typeface="Script MT Bold" panose="03040602040607080904" pitchFamily="66" charset="0"/>
              </a:rPr>
              <a:t> Prayer Life  </a:t>
            </a:r>
          </a:p>
        </p:txBody>
      </p:sp>
      <p:sp>
        <p:nvSpPr>
          <p:cNvPr id="535558" name="TextBox 5"/>
          <p:cNvSpPr txBox="1">
            <a:spLocks noChangeArrowheads="1"/>
          </p:cNvSpPr>
          <p:nvPr/>
        </p:nvSpPr>
        <p:spPr bwMode="auto">
          <a:xfrm>
            <a:off x="3858599" y="4423035"/>
            <a:ext cx="1351653" cy="6342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1176" b="0" dirty="0"/>
              <a:t>Relationship</a:t>
            </a:r>
          </a:p>
          <a:p>
            <a:pPr algn="ctr">
              <a:defRPr/>
            </a:pPr>
            <a:r>
              <a:rPr lang="en-US" altLang="en-US" sz="1176" b="0" dirty="0"/>
              <a:t>Prayer</a:t>
            </a:r>
          </a:p>
          <a:p>
            <a:pPr algn="ctr">
              <a:defRPr/>
            </a:pPr>
            <a:endParaRPr lang="en-US" altLang="en-US" sz="288" b="0" dirty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altLang="en-US" sz="882" dirty="0">
                <a:latin typeface="Arial Black" panose="020B0A04020102020204" pitchFamily="34" charset="0"/>
              </a:rPr>
              <a:t>(Upward Focus)</a:t>
            </a:r>
          </a:p>
        </p:txBody>
      </p:sp>
      <p:sp>
        <p:nvSpPr>
          <p:cNvPr id="535559" name="TextBox 9"/>
          <p:cNvSpPr txBox="1">
            <a:spLocks noChangeArrowheads="1"/>
          </p:cNvSpPr>
          <p:nvPr/>
        </p:nvSpPr>
        <p:spPr bwMode="auto">
          <a:xfrm>
            <a:off x="5276390" y="5093366"/>
            <a:ext cx="1630576" cy="368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1176" b="0" dirty="0"/>
              <a:t>Transformation</a:t>
            </a:r>
          </a:p>
          <a:p>
            <a:pPr algn="ctr">
              <a:defRPr/>
            </a:pPr>
            <a:r>
              <a:rPr lang="en-US" altLang="en-US" sz="1176" b="0" dirty="0"/>
              <a:t>Prayer</a:t>
            </a:r>
          </a:p>
          <a:p>
            <a:pPr algn="ctr">
              <a:defRPr/>
            </a:pPr>
            <a:endParaRPr lang="en-US" altLang="en-US" sz="288" b="0" dirty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altLang="en-US" sz="882" dirty="0">
                <a:latin typeface="Arial Black" panose="020B0A04020102020204" pitchFamily="34" charset="0"/>
              </a:rPr>
              <a:t>(Inward Focus)</a:t>
            </a:r>
          </a:p>
          <a:p>
            <a:pPr algn="ctr">
              <a:defRPr/>
            </a:pPr>
            <a:endParaRPr lang="en-US" altLang="en-US" sz="882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86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86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86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353" dirty="0">
              <a:latin typeface="Script MT Bold" panose="03040602040607080904" pitchFamily="66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535560" name="TextBox 10"/>
          <p:cNvSpPr txBox="1">
            <a:spLocks noChangeArrowheads="1"/>
          </p:cNvSpPr>
          <p:nvPr/>
        </p:nvSpPr>
        <p:spPr bwMode="auto">
          <a:xfrm>
            <a:off x="7032291" y="4385795"/>
            <a:ext cx="1250663" cy="6982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1176" b="0" dirty="0"/>
              <a:t>Dominion</a:t>
            </a:r>
          </a:p>
          <a:p>
            <a:pPr algn="ctr">
              <a:defRPr/>
            </a:pPr>
            <a:r>
              <a:rPr lang="en-US" altLang="en-US" sz="1176" b="0" dirty="0"/>
              <a:t>Prayer</a:t>
            </a:r>
          </a:p>
          <a:p>
            <a:pPr algn="ctr">
              <a:defRPr/>
            </a:pPr>
            <a:endParaRPr lang="en-US" altLang="en-US" sz="288" b="0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288" dirty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altLang="en-US" sz="1010" dirty="0">
                <a:latin typeface="Arial Black" panose="020B0A04020102020204" pitchFamily="34" charset="0"/>
              </a:rPr>
              <a:t> </a:t>
            </a:r>
            <a:r>
              <a:rPr lang="en-US" altLang="en-US" sz="882" dirty="0">
                <a:latin typeface="Arial Black" panose="020B0A04020102020204" pitchFamily="34" charset="0"/>
              </a:rPr>
              <a:t>(Outward Focus)</a:t>
            </a:r>
          </a:p>
        </p:txBody>
      </p:sp>
      <p:sp>
        <p:nvSpPr>
          <p:cNvPr id="537609" name="TextBox 1"/>
          <p:cNvSpPr txBox="1">
            <a:spLocks noChangeArrowheads="1"/>
          </p:cNvSpPr>
          <p:nvPr/>
        </p:nvSpPr>
        <p:spPr bwMode="auto">
          <a:xfrm rot="-460427">
            <a:off x="5266828" y="1987799"/>
            <a:ext cx="588623" cy="2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r>
              <a:rPr lang="en-US" altLang="en-US" sz="1154" b="0" dirty="0">
                <a:solidFill>
                  <a:schemeClr val="tx1"/>
                </a:solidFill>
                <a:latin typeface="Arial Black" panose="020B0A04020102020204" pitchFamily="34" charset="0"/>
              </a:rPr>
              <a:t>Daily</a:t>
            </a:r>
          </a:p>
        </p:txBody>
      </p:sp>
      <p:sp>
        <p:nvSpPr>
          <p:cNvPr id="537610" name="TextBox 10"/>
          <p:cNvSpPr txBox="1">
            <a:spLocks noChangeArrowheads="1"/>
          </p:cNvSpPr>
          <p:nvPr/>
        </p:nvSpPr>
        <p:spPr bwMode="auto">
          <a:xfrm rot="383794">
            <a:off x="6233557" y="1999062"/>
            <a:ext cx="902811" cy="2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r>
              <a:rPr lang="en-US" altLang="en-US" sz="1154" b="0" dirty="0">
                <a:solidFill>
                  <a:schemeClr val="tx1"/>
                </a:solidFill>
                <a:latin typeface="Arial Black" panose="020B0A04020102020204" pitchFamily="34" charset="0"/>
              </a:rPr>
              <a:t>Devotion</a:t>
            </a:r>
          </a:p>
        </p:txBody>
      </p:sp>
      <p:sp>
        <p:nvSpPr>
          <p:cNvPr id="537611" name="TextBox 1"/>
          <p:cNvSpPr txBox="1">
            <a:spLocks noChangeArrowheads="1"/>
          </p:cNvSpPr>
          <p:nvPr/>
        </p:nvSpPr>
        <p:spPr bwMode="auto">
          <a:xfrm>
            <a:off x="4229974" y="3961369"/>
            <a:ext cx="733599" cy="2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r>
              <a:rPr lang="en-US" altLang="en-US" sz="10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226" b="0" dirty="0">
                <a:solidFill>
                  <a:schemeClr val="tx1"/>
                </a:solidFill>
              </a:rPr>
              <a:t>Spirit</a:t>
            </a:r>
          </a:p>
        </p:txBody>
      </p:sp>
      <p:sp>
        <p:nvSpPr>
          <p:cNvPr id="537612" name="TextBox 11"/>
          <p:cNvSpPr txBox="1">
            <a:spLocks noChangeArrowheads="1"/>
          </p:cNvSpPr>
          <p:nvPr/>
        </p:nvSpPr>
        <p:spPr bwMode="auto">
          <a:xfrm>
            <a:off x="6831263" y="3944598"/>
            <a:ext cx="1500732" cy="25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r>
              <a:rPr lang="en-US" altLang="en-US" sz="1082" b="0" dirty="0">
                <a:solidFill>
                  <a:schemeClr val="tx1"/>
                </a:solidFill>
              </a:rPr>
              <a:t>  Understanding</a:t>
            </a:r>
            <a:endParaRPr lang="en-US" altLang="en-US" sz="1154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782" y="6011343"/>
            <a:ext cx="184731" cy="8027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7392" y="4845164"/>
            <a:ext cx="837089" cy="22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5" dirty="0">
                <a:latin typeface="Arial Black" panose="020B0A04020102020204" pitchFamily="34" charset="0"/>
              </a:rPr>
              <a:t>Prayer 101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8C01577-EF46-4F82-ADB0-4266B8573B05}"/>
              </a:ext>
            </a:extLst>
          </p:cNvPr>
          <p:cNvSpPr/>
          <p:nvPr/>
        </p:nvSpPr>
        <p:spPr bwMode="auto">
          <a:xfrm>
            <a:off x="5143467" y="350919"/>
            <a:ext cx="1912866" cy="1350967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51455"/>
      </p:ext>
    </p:extLst>
  </p:cSld>
  <p:clrMapOvr>
    <a:masterClrMapping/>
  </p:clrMapOvr>
  <p:transition spd="slow">
    <p:checker/>
    <p:sndAc>
      <p:stSnd>
        <p:snd r:embed="rId2" name="projcto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7C4D6D7-43E5-44B4-8E42-D1BCB5F3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41685"/>
            <a:ext cx="4661297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4FE225B-2B12-4061-8CCA-5F43CDBE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407" y="309563"/>
            <a:ext cx="4875610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D751283-1277-48A1-A57B-B7745DF2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406" y="114301"/>
            <a:ext cx="4929188" cy="6645308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/>
              <a:t> </a:t>
            </a:r>
            <a:endParaRPr lang="en-US" altLang="en-US" sz="2325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B5221E35-7C50-4D8D-A554-D8BCF0BD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183" y="1107281"/>
            <a:ext cx="4003020" cy="4154984"/>
          </a:xfrm>
          <a:prstGeom prst="rect">
            <a:avLst/>
          </a:prstGeom>
          <a:solidFill>
            <a:srgbClr val="0033CC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Why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Do We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Need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Pray</a:t>
            </a: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F527430-9837-49A2-A365-2F8AC202A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41685"/>
            <a:ext cx="4661297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3AA3D63-C5ED-482C-B673-B73B9074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407" y="309563"/>
            <a:ext cx="4875610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C52498C-E8D7-48CB-B88B-CEEB6D4F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406" y="75309"/>
            <a:ext cx="4929188" cy="6018213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Theme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“CLOSER”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 dirty="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  <a:cs typeface="Arabic Typesetting" panose="020B0604020202020204" pitchFamily="66" charset="-78"/>
              </a:rPr>
              <a:t>“When you draw close to God, God will draw close to you.”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  <a:cs typeface="Arabic Typesetting" panose="020B0604020202020204" pitchFamily="66" charset="-78"/>
              </a:rPr>
              <a:t>James 4:8  </a:t>
            </a:r>
            <a:r>
              <a:rPr lang="en-US" altLang="en-US" sz="2000" b="1" dirty="0">
                <a:solidFill>
                  <a:srgbClr val="FFFF00"/>
                </a:solidFill>
                <a:latin typeface="+mj-lt"/>
                <a:cs typeface="Arabic Typesetting" panose="020B0604020202020204" pitchFamily="66" charset="-78"/>
              </a:rPr>
              <a:t>TLB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25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25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25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-60clean">
            <a:extLst>
              <a:ext uri="{FF2B5EF4-FFF2-40B4-BE49-F238E27FC236}">
                <a16:creationId xmlns:a16="http://schemas.microsoft.com/office/drawing/2014/main" id="{75214CD1-E66E-42E7-89D7-9886C1459D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9975" y="0"/>
            <a:ext cx="4982766" cy="685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D950B0CA-2A2E-423D-B7E1-E54DF043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378619"/>
            <a:ext cx="4714875" cy="37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25" b="1">
                <a:latin typeface="Benguiat Bk BT" pitchFamily="18" charset="0"/>
              </a:rPr>
              <a:t>LIVING  A  BALANCED  LIFE</a:t>
            </a:r>
            <a:endParaRPr lang="en-US" altLang="en-US" sz="2025">
              <a:latin typeface="Benguiat Bk BT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4F3552C5-E86B-4547-8820-FCFBA78A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35" y="1603772"/>
            <a:ext cx="822722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75">
                <a:latin typeface="Arial Black" panose="020B0A04020102020204" pitchFamily="34" charset="0"/>
              </a:rPr>
              <a:t>Natural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E5F62E7B-DE80-4F65-9ABC-D15E1EDA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173" y="1603772"/>
            <a:ext cx="944165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0000"/>
                </a:solidFill>
                <a:latin typeface="Arial Black" panose="020B0A04020102020204" pitchFamily="34" charset="0"/>
              </a:rPr>
              <a:t>Spiritual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DF586058-2203-491F-97A0-4D1CF08AA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3969544"/>
            <a:ext cx="1035979" cy="159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217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217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217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Sleep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Occupation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	</a:t>
            </a:r>
            <a:r>
              <a:rPr lang="en-US" altLang="en-US" sz="1125" b="1">
                <a:latin typeface="Benguiat Bk BT" pitchFamily="18" charset="0"/>
              </a:rPr>
              <a:t>Education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Household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duties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Meals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Personal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grooming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36D6A19C-AC27-4AE1-AFC1-873498935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116" y="3824288"/>
            <a:ext cx="971859" cy="145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166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166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166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solidFill>
                  <a:srgbClr val="FF0000"/>
                </a:solidFill>
                <a:latin typeface="Benguiat Bk BT" pitchFamily="18" charset="0"/>
              </a:rPr>
              <a:t>	</a:t>
            </a:r>
            <a:r>
              <a:rPr lang="en-US" altLang="en-US" sz="1125" b="1">
                <a:solidFill>
                  <a:srgbClr val="FF0000"/>
                </a:solidFill>
                <a:latin typeface="Arial Black" panose="020B0A04020102020204" pitchFamily="34" charset="0"/>
              </a:rPr>
              <a:t>Prayer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Bible study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Meditation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	</a:t>
            </a:r>
            <a:r>
              <a:rPr lang="en-US" altLang="en-US" sz="1125" b="1">
                <a:latin typeface="Benguiat Bk BT" pitchFamily="18" charset="0"/>
              </a:rPr>
              <a:t>Church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Tithes;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offerings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Family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devotion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21C2ABAD-B9EB-408A-8BA6-25A7FBD9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3811191"/>
            <a:ext cx="1210707" cy="127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166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166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166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Praise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Fasting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Sharing gospel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Good deeds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Teaching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Praying for sick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Fellowship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D7DACE20-E915-45E1-8FA4-6F477211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7" y="3935016"/>
            <a:ext cx="1052009" cy="13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217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217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217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Family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Finances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Hobbies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Reading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Recreation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Shopping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Fellowship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BC8D1D84-7CDC-4F79-9D0E-C1384AF3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634" y="6018610"/>
            <a:ext cx="4552647" cy="48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350">
                <a:solidFill>
                  <a:srgbClr val="FF0000"/>
                </a:solidFill>
                <a:latin typeface="Arial Black" panose="020B0A04020102020204" pitchFamily="34" charset="0"/>
              </a:rPr>
              <a:t>Building up yourselves on your most holy faith,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350">
                <a:solidFill>
                  <a:srgbClr val="FF0000"/>
                </a:solidFill>
                <a:latin typeface="Arial Black" panose="020B0A04020102020204" pitchFamily="34" charset="0"/>
              </a:rPr>
              <a:t>praying in the Holy Ghost</a:t>
            </a:r>
            <a:r>
              <a:rPr lang="en-US" altLang="en-US" sz="1350"/>
              <a:t>.     </a:t>
            </a:r>
            <a:r>
              <a:rPr lang="en-US" altLang="en-US" sz="1275"/>
              <a:t>Jude 20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E43DF197-21F9-4342-BCA8-9D1F9718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5379735"/>
            <a:ext cx="2071688" cy="41549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FF3300"/>
                </a:solidFill>
                <a:latin typeface="Arial Black" panose="020B0A04020102020204" pitchFamily="34" charset="0"/>
              </a:rPr>
              <a:t>Do you have a balanced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FF3300"/>
                </a:solidFill>
                <a:latin typeface="Arial Black" panose="020B0A04020102020204" pitchFamily="34" charset="0"/>
              </a:rPr>
              <a:t>and effective Prayer Life?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-56clean">
            <a:extLst>
              <a:ext uri="{FF2B5EF4-FFF2-40B4-BE49-F238E27FC236}">
                <a16:creationId xmlns:a16="http://schemas.microsoft.com/office/drawing/2014/main" id="{18FA952A-821B-4BDB-B90F-A752E9080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9260" y="0"/>
            <a:ext cx="4982765" cy="68591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C0CE8821-32C7-4C95-B027-7A14D810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81000"/>
            <a:ext cx="5143500" cy="64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75" b="1">
                <a:solidFill>
                  <a:srgbClr val="FF0000"/>
                </a:solidFill>
                <a:latin typeface="Benguiat Bk BT" pitchFamily="18" charset="0"/>
              </a:rPr>
              <a:t>LIVING A VICTORIOUS LIFE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75" b="1">
                <a:solidFill>
                  <a:srgbClr val="FF0000"/>
                </a:solidFill>
                <a:latin typeface="Benguiat Bk BT" pitchFamily="18" charset="0"/>
              </a:rPr>
              <a:t>CONQUERING THE ENEMY</a:t>
            </a:r>
            <a:endParaRPr lang="en-US" altLang="en-US" sz="1875">
              <a:solidFill>
                <a:srgbClr val="FF0000"/>
              </a:solidFill>
              <a:latin typeface="Benguiat Bk BT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DCF36703-1D59-428F-AD6E-AAA06011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367" y="962025"/>
            <a:ext cx="2516834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Spiritual Armor</a:t>
            </a:r>
            <a:r>
              <a:rPr lang="en-US" altLang="en-US" sz="1275" b="1"/>
              <a:t> </a:t>
            </a:r>
            <a:r>
              <a:rPr lang="en-US" altLang="en-US" sz="675" b="1"/>
              <a:t>Ephesians 6:10-18; Isaiah 59:17</a:t>
            </a:r>
            <a:endParaRPr lang="en-US" altLang="en-US" sz="675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E9BB0C1-D107-4177-B4E0-F0A94F36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382" y="962025"/>
            <a:ext cx="1437179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Sources of strength</a:t>
            </a:r>
            <a:endParaRPr lang="en-US" altLang="en-US" sz="1275">
              <a:latin typeface="Benguiat Bk BT" pitchFamily="18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D91A5D7E-BE36-41FE-9B26-C5732D743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97" y="1422798"/>
            <a:ext cx="724676" cy="4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Helmet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Salvation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5686828F-AB72-44A4-B944-6ABB4A83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541" y="1394223"/>
            <a:ext cx="993981" cy="4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Breastplate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Righteousness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4F925020-258D-46D5-A4CF-F882F518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97" y="2089547"/>
            <a:ext cx="514683" cy="58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Sword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Spirit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0AEC736A-95BA-457E-B7DC-70D13EACA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85" y="4111229"/>
            <a:ext cx="514683" cy="7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Loins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girded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Truth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166AD6E4-9BFB-42C6-80C5-6564484F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207" y="4281488"/>
            <a:ext cx="652541" cy="4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Shield of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Faith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012CA0A-5EF5-4960-99D8-2F2717ED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661" y="5514975"/>
            <a:ext cx="844902" cy="58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Feet shod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with Gospel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of Peace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A679FAF4-A50C-4A99-8930-5A178893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145" y="1331119"/>
            <a:ext cx="1989446" cy="13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325">
                <a:solidFill>
                  <a:srgbClr val="FF0000"/>
                </a:solidFill>
                <a:latin typeface="Arial Black" panose="020B0A04020102020204" pitchFamily="34" charset="0"/>
              </a:rPr>
              <a:t>       Prayer </a:t>
            </a:r>
            <a:endParaRPr lang="en-US" altLang="en-US" sz="1275" b="1">
              <a:latin typeface="Benguiat Bk BT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(developing a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Relationship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with the King)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Matthew 6:6; Psalm 91:1; John 9:31; 15:7;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Romans 8:26-27; I Thessalonians 5:17;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I John 3:22</a:t>
            </a:r>
            <a:endParaRPr lang="en-US" altLang="en-US" sz="675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3BDF12ED-4165-4FE5-AB45-0FCE32C9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254" y="4770835"/>
            <a:ext cx="1367481" cy="130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75" b="1">
                <a:latin typeface="Arial Black" panose="020B0A04020102020204" pitchFamily="34" charset="0"/>
              </a:rPr>
              <a:t>Bible study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and meditation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(practicing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kingdom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concepts)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Joshua 1:8; Proverbs 4:4;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Psalm 1:2-3; 119:97, 99</a:t>
            </a:r>
            <a:endParaRPr lang="en-US" altLang="en-US" sz="675"/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97BCF446-5613-470B-9D40-F7B54577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2" y="3148013"/>
            <a:ext cx="1753804" cy="13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25" b="1">
                <a:latin typeface="Arial Black" panose="020B0A04020102020204" pitchFamily="34" charset="0"/>
              </a:rPr>
              <a:t>Fasting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(a physical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descipline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spiritual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alertness)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Matthew 6:16-18; Acts 13:2-3;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Mark 9:29; Joel 1:14; 2:12; Isaiah 58:6-8</a:t>
            </a:r>
            <a:endParaRPr lang="en-US" altLang="en-US" sz="67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smolin Radio Tower - Wikipedia">
            <a:extLst>
              <a:ext uri="{FF2B5EF4-FFF2-40B4-BE49-F238E27FC236}">
                <a16:creationId xmlns:a16="http://schemas.microsoft.com/office/drawing/2014/main" id="{BDCBC1B8-31B8-4865-A3CC-5718E46F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4" y="-746161"/>
            <a:ext cx="4388782" cy="7615714"/>
          </a:xfrm>
          <a:prstGeom prst="rect">
            <a:avLst/>
          </a:prstGeom>
          <a:solidFill>
            <a:srgbClr val="0033CC"/>
          </a:solidFill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7658B41-EF26-4928-80AF-EC195DC26BE3}"/>
              </a:ext>
            </a:extLst>
          </p:cNvPr>
          <p:cNvCxnSpPr/>
          <p:nvPr/>
        </p:nvCxnSpPr>
        <p:spPr bwMode="auto">
          <a:xfrm flipV="1">
            <a:off x="3704734" y="1932495"/>
            <a:ext cx="3205113" cy="1046375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CA2587-7756-4F43-B7C4-6876B9CAF5A4}"/>
              </a:ext>
            </a:extLst>
          </p:cNvPr>
          <p:cNvCxnSpPr/>
          <p:nvPr/>
        </p:nvCxnSpPr>
        <p:spPr bwMode="auto">
          <a:xfrm flipV="1">
            <a:off x="3026004" y="1640264"/>
            <a:ext cx="3883843" cy="1517715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7A7831B-F06A-43D6-A11F-B9C812B9DDCE}"/>
              </a:ext>
            </a:extLst>
          </p:cNvPr>
          <p:cNvCxnSpPr/>
          <p:nvPr/>
        </p:nvCxnSpPr>
        <p:spPr bwMode="auto">
          <a:xfrm flipV="1">
            <a:off x="3978111" y="1753387"/>
            <a:ext cx="3384223" cy="867265"/>
          </a:xfrm>
          <a:prstGeom prst="curved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D7BC9DE-75FC-4555-B207-F02092E7A24F}"/>
              </a:ext>
            </a:extLst>
          </p:cNvPr>
          <p:cNvCxnSpPr/>
          <p:nvPr/>
        </p:nvCxnSpPr>
        <p:spPr bwMode="auto">
          <a:xfrm flipV="1">
            <a:off x="4378595" y="1800520"/>
            <a:ext cx="2601798" cy="386499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wifi sound signal connection, sound radio wave logo symbol. vector illustration isolated on modern background.">
            <a:extLst>
              <a:ext uri="{FF2B5EF4-FFF2-40B4-BE49-F238E27FC236}">
                <a16:creationId xmlns:a16="http://schemas.microsoft.com/office/drawing/2014/main" id="{351DEE55-6BAF-4872-A938-050E5C5E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71" y="-668547"/>
            <a:ext cx="9131530" cy="79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29EA7-DA62-452A-AD7E-7BF931206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633" y="1458439"/>
            <a:ext cx="2920237" cy="307593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4C2BA7-1CEB-42C3-AE04-560F7BF69BDD}"/>
              </a:ext>
            </a:extLst>
          </p:cNvPr>
          <p:cNvCxnSpPr/>
          <p:nvPr/>
        </p:nvCxnSpPr>
        <p:spPr bwMode="auto">
          <a:xfrm>
            <a:off x="2887309" y="2978870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1727B1-BE02-4ECD-A8C4-E2337303390E}"/>
              </a:ext>
            </a:extLst>
          </p:cNvPr>
          <p:cNvSpPr txBox="1"/>
          <p:nvPr/>
        </p:nvSpPr>
        <p:spPr>
          <a:xfrm>
            <a:off x="2601951" y="2682536"/>
            <a:ext cx="690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&gt;&gt;&gt;&gt;&gt;&gt;&gt;&gt;&gt;&gt;&gt;&gt;&gt;&gt;&gt;&gt;&gt;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AD080-75E4-4CEE-AD91-69ED40616CC1}"/>
              </a:ext>
            </a:extLst>
          </p:cNvPr>
          <p:cNvSpPr txBox="1"/>
          <p:nvPr/>
        </p:nvSpPr>
        <p:spPr>
          <a:xfrm>
            <a:off x="2908133" y="1232749"/>
            <a:ext cx="651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FF0000"/>
                </a:solidFill>
                <a:latin typeface="Arial Black" panose="020B0A04020102020204" pitchFamily="34" charset="0"/>
              </a:rPr>
              <a:t>God is always speaking to us </a:t>
            </a:r>
            <a:r>
              <a:rPr lang="en-US" sz="2400" b="1" dirty="0">
                <a:solidFill>
                  <a:srgbClr val="FF0000"/>
                </a:solidFill>
              </a:rPr>
              <a:t>through the written Word, the preached Word, dreams, visions, His still small Voice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     and at times His audible Voice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EBFE0A-9E2F-4547-862C-ECE586FE8726}"/>
              </a:ext>
            </a:extLst>
          </p:cNvPr>
          <p:cNvSpPr txBox="1"/>
          <p:nvPr/>
        </p:nvSpPr>
        <p:spPr>
          <a:xfrm>
            <a:off x="731519" y="69297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TRANSMITTER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A4BEE2-2E18-4F4C-8D77-31E2C6CCCF49}"/>
              </a:ext>
            </a:extLst>
          </p:cNvPr>
          <p:cNvSpPr txBox="1"/>
          <p:nvPr/>
        </p:nvSpPr>
        <p:spPr>
          <a:xfrm>
            <a:off x="9931774" y="1171590"/>
            <a:ext cx="236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 Black" panose="020B0A04020102020204" pitchFamily="34" charset="0"/>
              </a:rPr>
              <a:t>RECEIVER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9A3F29-E7CE-499E-95EF-9D219EB4B1D6}"/>
              </a:ext>
            </a:extLst>
          </p:cNvPr>
          <p:cNvSpPr txBox="1"/>
          <p:nvPr/>
        </p:nvSpPr>
        <p:spPr>
          <a:xfrm>
            <a:off x="2963940" y="40864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92B0E-8E24-4658-BF71-0B7D308BE7FC}"/>
              </a:ext>
            </a:extLst>
          </p:cNvPr>
          <p:cNvSpPr txBox="1"/>
          <p:nvPr/>
        </p:nvSpPr>
        <p:spPr>
          <a:xfrm>
            <a:off x="2689412" y="4441713"/>
            <a:ext cx="9938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       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TALKING TO GOD IN PRAYER COMPLETES THE COMMUNICATION CYCLE </a:t>
            </a:r>
          </a:p>
          <a:p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      AND TUNES OUR SPIRITUAL EARS TO HEAR AND UNDERSTAND GOD’S VOICE.</a:t>
            </a:r>
          </a:p>
          <a:p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17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He that hath an ear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[spiritual ear] </a:t>
            </a:r>
            <a:r>
              <a:rPr lang="en-US" sz="1700" b="1" dirty="0">
                <a:solidFill>
                  <a:srgbClr val="FF0000"/>
                </a:solidFill>
                <a:latin typeface="Arial Black" panose="020B0A04020102020204" pitchFamily="34" charset="0"/>
              </a:rPr>
              <a:t>to hear, let him hear what the Spirit is saying.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</a:p>
          <a:p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   (Recorded 6 times by Jesus in the gospels and 8 times by John in Revelation.)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70DD1-EB2C-45E3-B41E-EFFA37A6EDE1}"/>
              </a:ext>
            </a:extLst>
          </p:cNvPr>
          <p:cNvSpPr txBox="1"/>
          <p:nvPr/>
        </p:nvSpPr>
        <p:spPr>
          <a:xfrm>
            <a:off x="3236713" y="-122127"/>
            <a:ext cx="7834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In any communication system there is a transmitter and a 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receiver.  But to receive the message the receiver must 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be plugged in, turned on, and tuned in to the station.</a:t>
            </a:r>
          </a:p>
        </p:txBody>
      </p:sp>
    </p:spTree>
    <p:extLst>
      <p:ext uri="{BB962C8B-B14F-4D97-AF65-F5344CB8AC3E}">
        <p14:creationId xmlns:p14="http://schemas.microsoft.com/office/powerpoint/2010/main" val="1156230320"/>
      </p:ext>
    </p:extLst>
  </p:cSld>
  <p:clrMapOvr>
    <a:masterClrMapping/>
  </p:clrMapOvr>
  <p:transition spd="slow">
    <p:checker/>
    <p:sndAc>
      <p:stSnd>
        <p:snd r:embed="rId2" name="projcto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/>
        </p:nvSpPr>
        <p:spPr bwMode="auto">
          <a:xfrm>
            <a:off x="3574591" y="143581"/>
            <a:ext cx="5042819" cy="600814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2"/>
              </a:gs>
              <a:gs pos="100000">
                <a:schemeClr val="tx1"/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10" tIns="33606" rIns="67210" bIns="33606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882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YOU  </a:t>
            </a:r>
            <a:r>
              <a:rPr lang="en-US" alt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altLang="en-US" sz="5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 YOUR  </a:t>
            </a:r>
            <a:r>
              <a:rPr lang="en-US" altLang="en-US" sz="50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altLang="en-US" sz="5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DAY-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2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706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 WON’T HAVE  TO  </a:t>
            </a:r>
            <a:r>
              <a:rPr lang="en-US" altLang="en-US" sz="470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altLang="en-US" sz="4706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  YOUR </a:t>
            </a:r>
            <a:r>
              <a:rPr lang="en-US" altLang="en-US" sz="4706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 </a:t>
            </a:r>
            <a:r>
              <a:rPr lang="en-US" altLang="en-US" sz="4706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DAY!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882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588" b="1" dirty="0">
              <a:solidFill>
                <a:srgbClr val="0099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485875" y="45526"/>
            <a:ext cx="5227255" cy="6744311"/>
          </a:xfrm>
          <a:prstGeom prst="rect">
            <a:avLst/>
          </a:prstGeom>
          <a:solidFill>
            <a:srgbClr val="0000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67210" tIns="33606" rIns="67210" bIns="33606">
            <a:spAutoFit/>
          </a:bodyPr>
          <a:lstStyle>
            <a:lvl1pPr marL="688975" indent="-403225">
              <a:spcBef>
                <a:spcPct val="20000"/>
              </a:spcBef>
              <a:buChar char="•"/>
              <a:tabLst>
                <a:tab pos="628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6286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10112" indent="0" algn="ctr">
              <a:spcBef>
                <a:spcPct val="0"/>
              </a:spcBef>
              <a:buNone/>
              <a:defRPr/>
            </a:pPr>
            <a:r>
              <a:rPr lang="en-US" altLang="en-US" sz="176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3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336179" indent="-336179" algn="just">
              <a:spcBef>
                <a:spcPct val="0"/>
              </a:spcBef>
              <a:buFont typeface="Wingdings" panose="05000000000000000000" pitchFamily="2" charset="2"/>
              <a:buChar char="Ø"/>
              <a:tabLst/>
              <a:defRPr/>
            </a:pPr>
            <a:r>
              <a:rPr lang="en-US" sz="1765" b="1" dirty="0">
                <a:solidFill>
                  <a:schemeClr val="bg1"/>
                </a:solidFill>
                <a:ea typeface="Times New Roman" panose="02020603050405020304" pitchFamily="18" charset="0"/>
              </a:rPr>
              <a:t>Praying with the understanding (known tongues) and praying in the Spirit (unknown tongues) will enrich your personal prayer life.</a:t>
            </a:r>
          </a:p>
          <a:p>
            <a:pPr marL="336179" indent="-336179" algn="just">
              <a:spcBef>
                <a:spcPct val="0"/>
              </a:spcBef>
              <a:buFont typeface="Wingdings" panose="05000000000000000000" pitchFamily="2" charset="2"/>
              <a:buChar char="Ø"/>
              <a:tabLst/>
              <a:defRPr/>
            </a:pPr>
            <a:endParaRPr lang="en-US" sz="1176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36179" indent="-336179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65" b="1" dirty="0">
                <a:solidFill>
                  <a:schemeClr val="bg1"/>
                </a:solidFill>
                <a:ea typeface="Times New Roman" panose="02020603050405020304" pitchFamily="18" charset="0"/>
              </a:rPr>
              <a:t>Praying in the Spirit is the highest level of intimate  communication with God.</a:t>
            </a:r>
            <a:endParaRPr lang="en-US" sz="1765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324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765" dirty="0">
                <a:solidFill>
                  <a:schemeClr val="bg1"/>
                </a:solidFill>
                <a:ea typeface="Times New Roman" panose="02020603050405020304" pitchFamily="18" charset="0"/>
              </a:rPr>
              <a:t>1 Cor. 14:14 - 15</a:t>
            </a:r>
          </a:p>
          <a:p>
            <a:pPr marL="0" indent="0" algn="just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765" dirty="0">
                <a:solidFill>
                  <a:schemeClr val="bg1"/>
                </a:solidFill>
                <a:ea typeface="Times New Roman" panose="02020603050405020304" pitchFamily="18" charset="0"/>
              </a:rPr>
              <a:t>14 For if I pray in a language I don't understand, my spirit is praying, but I don't know what I am saying. </a:t>
            </a:r>
          </a:p>
          <a:p>
            <a:pPr marL="0" indent="0" algn="just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765" dirty="0">
                <a:solidFill>
                  <a:schemeClr val="bg1"/>
                </a:solidFill>
                <a:ea typeface="Times New Roman" panose="02020603050405020304" pitchFamily="18" charset="0"/>
              </a:rPr>
              <a:t>15 Well, then, what shall I do? I will do both. I will pray in unknown tongues and also in ordinary language that everyone understands. I will sing in unknown tongues and also in ordinary language so that I can understand the praise I am giving; </a:t>
            </a:r>
          </a:p>
          <a:p>
            <a:pPr marL="0" indent="0" algn="just">
              <a:spcBef>
                <a:spcPts val="0"/>
              </a:spcBef>
              <a:buNone/>
              <a:tabLst>
                <a:tab pos="168090" algn="l"/>
              </a:tabLst>
            </a:pPr>
            <a:endParaRPr lang="en-US" sz="1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Jude 20</a:t>
            </a: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But ye, beloved, building your most holy </a:t>
            </a: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faith, praying in the Holy Ghost.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441" dirty="0">
              <a:solidFill>
                <a:schemeClr val="bg1"/>
              </a:solidFill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564668" y="123153"/>
            <a:ext cx="5062664" cy="12899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7229" tIns="33614" rIns="67229" bIns="33614">
            <a:spAutoFit/>
          </a:bodyPr>
          <a:lstStyle>
            <a:lvl1pPr marL="342900" indent="-342900"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2913" indent="-341313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341313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7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53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Balanced &amp; Effective Prayer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8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59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Praying in the Spirit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588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59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Praying with the Understanding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7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54929"/>
      </p:ext>
    </p:extLst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 Extra Bold" panose="02060903040505020403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8017</TotalTime>
  <Words>2266</Words>
  <Application>Microsoft Office PowerPoint</Application>
  <PresentationFormat>Widescreen</PresentationFormat>
  <Paragraphs>647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Algerian</vt:lpstr>
      <vt:lpstr>Arial</vt:lpstr>
      <vt:lpstr>Arial Black</vt:lpstr>
      <vt:lpstr>Benguiat Bk BT</vt:lpstr>
      <vt:lpstr>Book Antiqua</vt:lpstr>
      <vt:lpstr>Calibri</vt:lpstr>
      <vt:lpstr>Elephant</vt:lpstr>
      <vt:lpstr>Rockwell Extra Bold</vt:lpstr>
      <vt:lpstr>Salina</vt:lpstr>
      <vt:lpstr>Script MT Bold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Twentier</dc:creator>
  <cp:lastModifiedBy>James Twentier</cp:lastModifiedBy>
  <cp:revision>46</cp:revision>
  <cp:lastPrinted>2020-07-16T17:46:42Z</cp:lastPrinted>
  <dcterms:created xsi:type="dcterms:W3CDTF">2020-07-13T16:04:03Z</dcterms:created>
  <dcterms:modified xsi:type="dcterms:W3CDTF">2020-08-10T21:12:58Z</dcterms:modified>
</cp:coreProperties>
</file>