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814" r:id="rId2"/>
    <p:sldId id="360" r:id="rId3"/>
    <p:sldId id="361" r:id="rId4"/>
    <p:sldId id="364" r:id="rId5"/>
    <p:sldId id="553" r:id="rId6"/>
    <p:sldId id="552" r:id="rId7"/>
    <p:sldId id="763" r:id="rId8"/>
    <p:sldId id="798" r:id="rId9"/>
    <p:sldId id="317" r:id="rId10"/>
    <p:sldId id="362" r:id="rId11"/>
    <p:sldId id="363" r:id="rId12"/>
    <p:sldId id="365" r:id="rId13"/>
    <p:sldId id="366" r:id="rId14"/>
    <p:sldId id="367" r:id="rId15"/>
    <p:sldId id="815" r:id="rId16"/>
    <p:sldId id="369" r:id="rId17"/>
    <p:sldId id="370" r:id="rId18"/>
    <p:sldId id="371" r:id="rId19"/>
    <p:sldId id="436" r:id="rId20"/>
    <p:sldId id="437" r:id="rId21"/>
    <p:sldId id="374" r:id="rId22"/>
    <p:sldId id="376" r:id="rId23"/>
    <p:sldId id="377" r:id="rId24"/>
    <p:sldId id="378" r:id="rId25"/>
    <p:sldId id="414" r:id="rId26"/>
    <p:sldId id="380" r:id="rId27"/>
    <p:sldId id="381" r:id="rId28"/>
    <p:sldId id="382" r:id="rId29"/>
    <p:sldId id="383" r:id="rId30"/>
    <p:sldId id="384" r:id="rId31"/>
    <p:sldId id="385" r:id="rId32"/>
    <p:sldId id="386" r:id="rId33"/>
    <p:sldId id="387" r:id="rId34"/>
    <p:sldId id="388" r:id="rId35"/>
    <p:sldId id="389" r:id="rId36"/>
    <p:sldId id="465" r:id="rId37"/>
    <p:sldId id="392" r:id="rId38"/>
    <p:sldId id="453" r:id="rId39"/>
    <p:sldId id="464" r:id="rId40"/>
    <p:sldId id="813" r:id="rId41"/>
    <p:sldId id="8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2" autoAdjust="0"/>
    <p:restoredTop sz="94660"/>
  </p:normalViewPr>
  <p:slideViewPr>
    <p:cSldViewPr snapToGrid="0">
      <p:cViewPr varScale="1">
        <p:scale>
          <a:sx n="112" d="100"/>
          <a:sy n="112" d="100"/>
        </p:scale>
        <p:origin x="468" y="96"/>
      </p:cViewPr>
      <p:guideLst/>
    </p:cSldViewPr>
  </p:slideViewPr>
  <p:notesTextViewPr>
    <p:cViewPr>
      <p:scale>
        <a:sx n="1" d="1"/>
        <a:sy n="1" d="1"/>
      </p:scale>
      <p:origin x="0" y="0"/>
    </p:cViewPr>
  </p:notesTextViewPr>
  <p:sorterViewPr>
    <p:cViewPr>
      <p:scale>
        <a:sx n="100" d="100"/>
        <a:sy n="100"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D2A1F-5825-4EBE-BDF1-83669D7DFDC3}"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3E931-C7A8-4620-A316-CAF595AEF65E}" type="slidenum">
              <a:rPr lang="en-US" smtClean="0"/>
              <a:t>‹#›</a:t>
            </a:fld>
            <a:endParaRPr lang="en-US"/>
          </a:p>
        </p:txBody>
      </p:sp>
    </p:spTree>
    <p:extLst>
      <p:ext uri="{BB962C8B-B14F-4D97-AF65-F5344CB8AC3E}">
        <p14:creationId xmlns:p14="http://schemas.microsoft.com/office/powerpoint/2010/main" val="140492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25D16407-7FA9-4FE8-ADF6-89311A1EFD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2774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F4F8249A-0004-46FE-8FC7-1796695548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D70ABB35-34E9-4D31-A7E3-42E1C6B7C11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A5C60C03-2172-45D4-923D-0A4D2FC8607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E907295D-5A58-4E8A-BFD3-8C1FA26C0C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B3E1ECDA-A697-4C9C-8006-7AEBE94EB0A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B8534AA-9AB3-4F46-BE74-1D4A2771771C}" type="slidenum">
              <a:rPr lang="en-US" altLang="en-US" sz="1200" b="0" smtClean="0">
                <a:solidFill>
                  <a:schemeClr val="tx1"/>
                </a:solidFill>
                <a:latin typeface="Times New Roman" panose="02020603050405020304" pitchFamily="18" charset="0"/>
              </a:rPr>
              <a:pPr/>
              <a:t>15</a:t>
            </a:fld>
            <a:endParaRPr lang="en-US" altLang="en-US" sz="1200" b="0" dirty="0">
              <a:solidFill>
                <a:schemeClr val="tx1"/>
              </a:solidFill>
              <a:latin typeface="Times New Roman" panose="02020603050405020304" pitchFamily="18"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25D16407-7FA9-4FE8-ADF6-89311A1EFD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F7794ED3-F8F1-4DD4-A8A7-EDEFEB353A2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A07CF03A-961B-4D33-B54F-1BC6C0B2D9F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040CC6ED-B7AD-421A-9E13-4F3FC9EE4A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E91CEF81-C9F9-41E3-8F19-DA093F10DF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93B60306-5735-4F34-BD83-F683EE89F5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94511323-906C-4E97-B61F-535AFFBC2F8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07AE9C2E-108A-43C1-AD98-729D7630F72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28BC728B-593C-4EA7-AA43-715A970EC5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0432518B-3F13-4C08-92DF-0D6A5F3CB31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4509423E-0163-42DC-B386-C93A35A950A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C12AE7EA-EB68-4068-A90E-004FF35F23E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6988274C-2297-49FD-94DA-D96C1A3F6A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F08F93D0-AB22-44BE-B8DC-FFFB97C036D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9A927DF8-2100-492E-935E-862B3232DF0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938EFDA5-3E4A-4359-B455-F3A88E16D0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5C4F728E-B745-418D-A014-9B8D7C1D49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F93D69E4-2498-4470-85DE-A962A79F77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AB98EA6B-2E66-4924-9E88-67A31AAB52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3D748A26-5847-41B6-960D-7F3B4499AAD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3F45F2E6-2DA2-400D-93BE-C390EF0BEF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B60273BC-6B3A-481B-ABCD-A2FBE83DFD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54C91752-ACD9-417E-B51A-103E46C8EB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30D84AC6-0806-4696-8AAA-19FA0BDD3BE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2EDA353A-6636-41E7-887B-24BD239BC6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DBAB9DD1-0510-47A3-B82E-C7885654E4D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193BCAAE-6C68-4737-9446-1A61907AEE2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C53BF7FF-FE95-4F93-ABED-23F6DB3618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718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197E6C60-465E-4BD9-99C2-9F2911C13E7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8809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52FC7FB5-4F31-4788-8275-4D07DE9946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853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9" tIns="46805" rIns="93609" bIns="46805" anchor="b"/>
          <a:lstStyle>
            <a:lvl1pPr defTabSz="941388">
              <a:spcBef>
                <a:spcPct val="30000"/>
              </a:spcBef>
              <a:defRPr sz="1200">
                <a:solidFill>
                  <a:schemeClr val="tx1"/>
                </a:solidFill>
                <a:latin typeface="Times New Roman" panose="02020603050405020304" pitchFamily="18" charset="0"/>
              </a:defRPr>
            </a:lvl1pPr>
            <a:lvl2pPr marL="742950" indent="-285750" defTabSz="941388">
              <a:spcBef>
                <a:spcPct val="30000"/>
              </a:spcBef>
              <a:defRPr sz="1200">
                <a:solidFill>
                  <a:schemeClr val="tx1"/>
                </a:solidFill>
                <a:latin typeface="Times New Roman" panose="02020603050405020304" pitchFamily="18" charset="0"/>
              </a:defRPr>
            </a:lvl2pPr>
            <a:lvl3pPr marL="1143000" indent="-228600" defTabSz="941388">
              <a:spcBef>
                <a:spcPct val="30000"/>
              </a:spcBef>
              <a:defRPr sz="1200">
                <a:solidFill>
                  <a:schemeClr val="tx1"/>
                </a:solidFill>
                <a:latin typeface="Times New Roman" panose="02020603050405020304" pitchFamily="18" charset="0"/>
              </a:defRPr>
            </a:lvl3pPr>
            <a:lvl4pPr marL="1600200" indent="-228600"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93CDE083-748B-455F-ACAC-21FCB99DC69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85380" name="Rectangle 2"/>
          <p:cNvSpPr>
            <a:spLocks noGrp="1" noRot="1" noChangeAspect="1" noChangeArrowheads="1" noTextEdit="1"/>
          </p:cNvSpPr>
          <p:nvPr>
            <p:ph type="sldImg"/>
          </p:nvPr>
        </p:nvSpPr>
        <p:spPr>
          <a:xfrm>
            <a:off x="2173288" y="703263"/>
            <a:ext cx="2752725" cy="3513137"/>
          </a:xfrm>
          <a:ln/>
        </p:spPr>
      </p:sp>
      <p:sp>
        <p:nvSpPr>
          <p:cNvPr id="485381" name="Rectangle 3"/>
          <p:cNvSpPr>
            <a:spLocks noGrp="1" noChangeArrowheads="1"/>
          </p:cNvSpPr>
          <p:nvPr>
            <p:ph type="body" idx="1"/>
          </p:nvPr>
        </p:nvSpPr>
        <p:spPr>
          <a:noFill/>
        </p:spPr>
        <p:txBody>
          <a:bodyPr lIns="93609" tIns="46805" rIns="93609" bIns="46805"/>
          <a:lstStyle/>
          <a:p>
            <a:endParaRPr lang="en-US" altLang="en-US" dirty="0"/>
          </a:p>
        </p:txBody>
      </p:sp>
    </p:spTree>
    <p:extLst>
      <p:ext uri="{BB962C8B-B14F-4D97-AF65-F5344CB8AC3E}">
        <p14:creationId xmlns:p14="http://schemas.microsoft.com/office/powerpoint/2010/main" val="222574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B954C64D-6A29-44CD-BCE7-3478AB39695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8333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9" tIns="46805" rIns="93609" bIns="46805" anchor="b"/>
          <a:lstStyle>
            <a:lvl1pPr defTabSz="941388">
              <a:spcBef>
                <a:spcPct val="30000"/>
              </a:spcBef>
              <a:defRPr sz="1200">
                <a:solidFill>
                  <a:schemeClr val="tx1"/>
                </a:solidFill>
                <a:latin typeface="Times New Roman" panose="02020603050405020304" pitchFamily="18" charset="0"/>
              </a:defRPr>
            </a:lvl1pPr>
            <a:lvl2pPr marL="742950" indent="-285750" defTabSz="941388">
              <a:spcBef>
                <a:spcPct val="30000"/>
              </a:spcBef>
              <a:defRPr sz="1200">
                <a:solidFill>
                  <a:schemeClr val="tx1"/>
                </a:solidFill>
                <a:latin typeface="Times New Roman" panose="02020603050405020304" pitchFamily="18" charset="0"/>
              </a:defRPr>
            </a:lvl2pPr>
            <a:lvl3pPr marL="1143000" indent="-228600" defTabSz="941388">
              <a:spcBef>
                <a:spcPct val="30000"/>
              </a:spcBef>
              <a:defRPr sz="1200">
                <a:solidFill>
                  <a:schemeClr val="tx1"/>
                </a:solidFill>
                <a:latin typeface="Times New Roman" panose="02020603050405020304" pitchFamily="18" charset="0"/>
              </a:defRPr>
            </a:lvl3pPr>
            <a:lvl4pPr marL="1600200" indent="-228600"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F60CCBE0-59FF-4308-8EDA-5BFB4B271E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83332" name="Rectangle 2"/>
          <p:cNvSpPr>
            <a:spLocks noGrp="1" noRot="1" noChangeAspect="1" noChangeArrowheads="1" noTextEdit="1"/>
          </p:cNvSpPr>
          <p:nvPr>
            <p:ph type="sldImg"/>
          </p:nvPr>
        </p:nvSpPr>
        <p:spPr>
          <a:xfrm>
            <a:off x="2173288" y="703263"/>
            <a:ext cx="2752725" cy="3513137"/>
          </a:xfrm>
          <a:ln/>
        </p:spPr>
      </p:sp>
      <p:sp>
        <p:nvSpPr>
          <p:cNvPr id="483333" name="Rectangle 3"/>
          <p:cNvSpPr>
            <a:spLocks noGrp="1" noChangeArrowheads="1"/>
          </p:cNvSpPr>
          <p:nvPr>
            <p:ph type="body" idx="1"/>
          </p:nvPr>
        </p:nvSpPr>
        <p:spPr>
          <a:noFill/>
        </p:spPr>
        <p:txBody>
          <a:bodyPr lIns="93609" tIns="46805" rIns="93609" bIns="46805"/>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6B6C2756-2B2E-41B2-92FF-D07AE2675DC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E40BDA73-5FE6-41BB-9CD8-8D8D57266A7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3607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EB1E7ED9-EFCC-4972-9910-A3639F10845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794"/>
            <a:ext cx="9144000" cy="2388335"/>
          </a:xfrm>
        </p:spPr>
        <p:txBody>
          <a:bodyPr anchor="b"/>
          <a:lstStyle>
            <a:lvl1pPr algn="ctr">
              <a:defRPr sz="4412"/>
            </a:lvl1pPr>
          </a:lstStyle>
          <a:p>
            <a:r>
              <a:rPr lang="en-US"/>
              <a:t>Click to edit Master title style</a:t>
            </a:r>
          </a:p>
        </p:txBody>
      </p:sp>
      <p:sp>
        <p:nvSpPr>
          <p:cNvPr id="3" name="Subtitle 2"/>
          <p:cNvSpPr>
            <a:spLocks noGrp="1"/>
          </p:cNvSpPr>
          <p:nvPr>
            <p:ph type="subTitle" idx="1"/>
          </p:nvPr>
        </p:nvSpPr>
        <p:spPr>
          <a:xfrm>
            <a:off x="1524000" y="3602347"/>
            <a:ext cx="9144000" cy="1655258"/>
          </a:xfrm>
        </p:spPr>
        <p:txBody>
          <a:bodyPr/>
          <a:lstStyle>
            <a:lvl1pPr marL="0" indent="0" algn="ctr">
              <a:buNone/>
              <a:defRPr sz="1765"/>
            </a:lvl1pPr>
            <a:lvl2pPr marL="336179" indent="0" algn="ctr">
              <a:buNone/>
              <a:defRPr sz="1471"/>
            </a:lvl2pPr>
            <a:lvl3pPr marL="672358" indent="0" algn="ctr">
              <a:buNone/>
              <a:defRPr sz="1324"/>
            </a:lvl3pPr>
            <a:lvl4pPr marL="1008537" indent="0" algn="ctr">
              <a:buNone/>
              <a:defRPr sz="1176"/>
            </a:lvl4pPr>
            <a:lvl5pPr marL="1344717" indent="0" algn="ctr">
              <a:buNone/>
              <a:defRPr sz="1176"/>
            </a:lvl5pPr>
            <a:lvl6pPr marL="1680896" indent="0" algn="ctr">
              <a:buNone/>
              <a:defRPr sz="1176"/>
            </a:lvl6pPr>
            <a:lvl7pPr marL="2017075" indent="0" algn="ctr">
              <a:buNone/>
              <a:defRPr sz="1176"/>
            </a:lvl7pPr>
            <a:lvl8pPr marL="2353254" indent="0" algn="ctr">
              <a:buNone/>
              <a:defRPr sz="1176"/>
            </a:lvl8pPr>
            <a:lvl9pPr marL="2689433" indent="0" algn="ctr">
              <a:buNone/>
              <a:defRPr sz="1176"/>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CD46B53B-4390-4B02-B299-20D7EDC14FB1}" type="slidenum">
              <a:rPr lang="en-US" altLang="en-US"/>
              <a:pPr>
                <a:defRPr/>
              </a:pPr>
              <a:t>‹#›</a:t>
            </a:fld>
            <a:endParaRPr lang="en-US" altLang="en-US" dirty="0"/>
          </a:p>
        </p:txBody>
      </p:sp>
    </p:spTree>
    <p:extLst>
      <p:ext uri="{BB962C8B-B14F-4D97-AF65-F5344CB8AC3E}">
        <p14:creationId xmlns:p14="http://schemas.microsoft.com/office/powerpoint/2010/main" val="3959416746"/>
      </p:ext>
    </p:extLst>
  </p:cSld>
  <p:clrMapOvr>
    <a:masterClrMapping/>
  </p:clrMapOvr>
  <p:transition spd="slow">
    <p:checker/>
    <p:sndAc>
      <p:stSnd>
        <p:snd r:embed="rId1" name="projcto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3BA87FEB-99E3-4053-AF43-18F779179CF1}" type="slidenum">
              <a:rPr lang="en-US" altLang="en-US"/>
              <a:pPr>
                <a:defRPr/>
              </a:pPr>
              <a:t>‹#›</a:t>
            </a:fld>
            <a:endParaRPr lang="en-US" altLang="en-US" dirty="0"/>
          </a:p>
        </p:txBody>
      </p:sp>
    </p:spTree>
    <p:extLst>
      <p:ext uri="{BB962C8B-B14F-4D97-AF65-F5344CB8AC3E}">
        <p14:creationId xmlns:p14="http://schemas.microsoft.com/office/powerpoint/2010/main" val="3618914634"/>
      </p:ext>
    </p:extLst>
  </p:cSld>
  <p:clrMapOvr>
    <a:masterClrMapping/>
  </p:clrMapOvr>
  <p:transition spd="slow">
    <p:checker/>
    <p:sndAc>
      <p:stSnd>
        <p:snd r:embed="rId1" name="projcto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8917" y="608174"/>
            <a:ext cx="2590272" cy="54887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2814" y="608174"/>
            <a:ext cx="7522103" cy="5488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1ABCB51A-6A67-4139-B4FA-E365FDC69814}" type="slidenum">
              <a:rPr lang="en-US" altLang="en-US"/>
              <a:pPr>
                <a:defRPr/>
              </a:pPr>
              <a:t>‹#›</a:t>
            </a:fld>
            <a:endParaRPr lang="en-US" altLang="en-US" dirty="0"/>
          </a:p>
        </p:txBody>
      </p:sp>
    </p:spTree>
    <p:extLst>
      <p:ext uri="{BB962C8B-B14F-4D97-AF65-F5344CB8AC3E}">
        <p14:creationId xmlns:p14="http://schemas.microsoft.com/office/powerpoint/2010/main" val="2043231031"/>
      </p:ext>
    </p:extLst>
  </p:cSld>
  <p:clrMapOvr>
    <a:masterClrMapping/>
  </p:clrMapOvr>
  <p:transition spd="slow">
    <p:checker/>
    <p:sndAc>
      <p:stSnd>
        <p:snd r:embed="rId1" name="projcto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4" y="608174"/>
            <a:ext cx="10366375" cy="1142805"/>
          </a:xfrm>
        </p:spPr>
        <p:txBody>
          <a:bodyPr/>
          <a:lstStyle/>
          <a:p>
            <a:r>
              <a:rPr lang="en-US"/>
              <a:t>Click to edit Master title style</a:t>
            </a:r>
          </a:p>
        </p:txBody>
      </p:sp>
      <p:sp>
        <p:nvSpPr>
          <p:cNvPr id="3" name="Text Placeholder 2"/>
          <p:cNvSpPr>
            <a:spLocks noGrp="1"/>
          </p:cNvSpPr>
          <p:nvPr>
            <p:ph type="body" sz="half" idx="1"/>
          </p:nvPr>
        </p:nvSpPr>
        <p:spPr>
          <a:xfrm>
            <a:off x="912813" y="1980941"/>
            <a:ext cx="5056187" cy="4115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1" y="1980941"/>
            <a:ext cx="5056188" cy="4115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48F90E1E-7A8A-44DC-9CF6-F3ED462BE83C}" type="slidenum">
              <a:rPr lang="en-US" altLang="en-US"/>
              <a:pPr>
                <a:defRPr/>
              </a:pPr>
              <a:t>‹#›</a:t>
            </a:fld>
            <a:endParaRPr lang="en-US" altLang="en-US" dirty="0"/>
          </a:p>
        </p:txBody>
      </p:sp>
    </p:spTree>
    <p:extLst>
      <p:ext uri="{BB962C8B-B14F-4D97-AF65-F5344CB8AC3E}">
        <p14:creationId xmlns:p14="http://schemas.microsoft.com/office/powerpoint/2010/main" val="1931713922"/>
      </p:ext>
    </p:extLst>
  </p:cSld>
  <p:clrMapOvr>
    <a:masterClrMapping/>
  </p:clrMapOvr>
  <p:transition spd="slow">
    <p:checker/>
    <p:sndAc>
      <p:stSnd>
        <p:snd r:embed="rId1" name="projcto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2814" y="608174"/>
            <a:ext cx="10366375" cy="548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a:defRPr/>
            </a:lvl1pPr>
          </a:lstStyle>
          <a:p>
            <a:pPr>
              <a:defRPr/>
            </a:pPr>
            <a:fld id="{E5B3E543-E65D-4C6E-A003-0569D43948B0}" type="slidenum">
              <a:rPr lang="en-US" altLang="en-US"/>
              <a:pPr>
                <a:defRPr/>
              </a:pPr>
              <a:t>‹#›</a:t>
            </a:fld>
            <a:endParaRPr lang="en-US" altLang="en-US" dirty="0"/>
          </a:p>
        </p:txBody>
      </p:sp>
    </p:spTree>
    <p:extLst>
      <p:ext uri="{BB962C8B-B14F-4D97-AF65-F5344CB8AC3E}">
        <p14:creationId xmlns:p14="http://schemas.microsoft.com/office/powerpoint/2010/main" val="2921446519"/>
      </p:ext>
    </p:extLst>
  </p:cSld>
  <p:clrMapOvr>
    <a:masterClrMapping/>
  </p:clrMapOvr>
  <p:transition spd="slow">
    <p:checker/>
    <p:sndAc>
      <p:stSnd>
        <p:snd r:embed="rId1" name="projcto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A1EB5750-4302-4A25-A99A-F2FC99DF8A01}" type="slidenum">
              <a:rPr lang="en-US" altLang="en-US"/>
              <a:pPr>
                <a:defRPr/>
              </a:pPr>
              <a:t>‹#›</a:t>
            </a:fld>
            <a:endParaRPr lang="en-US" altLang="en-US" dirty="0"/>
          </a:p>
        </p:txBody>
      </p:sp>
    </p:spTree>
    <p:extLst>
      <p:ext uri="{BB962C8B-B14F-4D97-AF65-F5344CB8AC3E}">
        <p14:creationId xmlns:p14="http://schemas.microsoft.com/office/powerpoint/2010/main" val="2203362946"/>
      </p:ext>
    </p:extLst>
  </p:cSld>
  <p:clrMapOvr>
    <a:masterClrMapping/>
  </p:clrMapOvr>
  <p:transition spd="slow">
    <p:checker/>
    <p:sndAc>
      <p:stSnd>
        <p:snd r:embed="rId1" name="projcto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793" y="1710123"/>
            <a:ext cx="10517188" cy="2852928"/>
          </a:xfrm>
        </p:spPr>
        <p:txBody>
          <a:bodyPr anchor="b"/>
          <a:lstStyle>
            <a:lvl1pPr>
              <a:defRPr sz="4412"/>
            </a:lvl1pPr>
          </a:lstStyle>
          <a:p>
            <a:r>
              <a:rPr lang="en-US"/>
              <a:t>Click to edit Master title style</a:t>
            </a:r>
          </a:p>
        </p:txBody>
      </p:sp>
      <p:sp>
        <p:nvSpPr>
          <p:cNvPr id="3" name="Text Placeholder 2"/>
          <p:cNvSpPr>
            <a:spLocks noGrp="1"/>
          </p:cNvSpPr>
          <p:nvPr>
            <p:ph type="body" idx="1"/>
          </p:nvPr>
        </p:nvSpPr>
        <p:spPr>
          <a:xfrm>
            <a:off x="830793" y="4589899"/>
            <a:ext cx="10517188" cy="1500005"/>
          </a:xfrm>
        </p:spPr>
        <p:txBody>
          <a:bodyPr/>
          <a:lstStyle>
            <a:lvl1pPr marL="0" indent="0">
              <a:buNone/>
              <a:defRPr sz="1765"/>
            </a:lvl1pPr>
            <a:lvl2pPr marL="336179" indent="0">
              <a:buNone/>
              <a:defRPr sz="1471"/>
            </a:lvl2pPr>
            <a:lvl3pPr marL="672358" indent="0">
              <a:buNone/>
              <a:defRPr sz="1324"/>
            </a:lvl3pPr>
            <a:lvl4pPr marL="1008537" indent="0">
              <a:buNone/>
              <a:defRPr sz="1176"/>
            </a:lvl4pPr>
            <a:lvl5pPr marL="1344717" indent="0">
              <a:buNone/>
              <a:defRPr sz="1176"/>
            </a:lvl5pPr>
            <a:lvl6pPr marL="1680896" indent="0">
              <a:buNone/>
              <a:defRPr sz="1176"/>
            </a:lvl6pPr>
            <a:lvl7pPr marL="2017075" indent="0">
              <a:buNone/>
              <a:defRPr sz="1176"/>
            </a:lvl7pPr>
            <a:lvl8pPr marL="2353254" indent="0">
              <a:buNone/>
              <a:defRPr sz="1176"/>
            </a:lvl8pPr>
            <a:lvl9pPr marL="2689433" indent="0">
              <a:buNone/>
              <a:defRPr sz="1176"/>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8075C785-E652-48D0-862B-D18C814E51E0}" type="slidenum">
              <a:rPr lang="en-US" altLang="en-US"/>
              <a:pPr>
                <a:defRPr/>
              </a:pPr>
              <a:t>‹#›</a:t>
            </a:fld>
            <a:endParaRPr lang="en-US" altLang="en-US" dirty="0"/>
          </a:p>
        </p:txBody>
      </p:sp>
    </p:spTree>
    <p:extLst>
      <p:ext uri="{BB962C8B-B14F-4D97-AF65-F5344CB8AC3E}">
        <p14:creationId xmlns:p14="http://schemas.microsoft.com/office/powerpoint/2010/main" val="1524391382"/>
      </p:ext>
    </p:extLst>
  </p:cSld>
  <p:clrMapOvr>
    <a:masterClrMapping/>
  </p:clrMapOvr>
  <p:transition spd="slow">
    <p:checker/>
    <p:sndAc>
      <p:stSnd>
        <p:snd r:embed="rId1" name="projcto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80941"/>
            <a:ext cx="5056187" cy="4115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1" y="1980941"/>
            <a:ext cx="5056188" cy="4115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0C422699-A8C2-4DE6-A94A-01C1A5C9611A}" type="slidenum">
              <a:rPr lang="en-US" altLang="en-US"/>
              <a:pPr>
                <a:defRPr/>
              </a:pPr>
              <a:t>‹#›</a:t>
            </a:fld>
            <a:endParaRPr lang="en-US" altLang="en-US" dirty="0"/>
          </a:p>
        </p:txBody>
      </p:sp>
    </p:spTree>
    <p:extLst>
      <p:ext uri="{BB962C8B-B14F-4D97-AF65-F5344CB8AC3E}">
        <p14:creationId xmlns:p14="http://schemas.microsoft.com/office/powerpoint/2010/main" val="3758854300"/>
      </p:ext>
    </p:extLst>
  </p:cSld>
  <p:clrMapOvr>
    <a:masterClrMapping/>
  </p:clrMapOvr>
  <p:transition spd="slow">
    <p:checker/>
    <p:sndAc>
      <p:stSnd>
        <p:snd r:embed="rId1" name="projcto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730" y="365371"/>
            <a:ext cx="10517187" cy="1324907"/>
          </a:xfrm>
        </p:spPr>
        <p:txBody>
          <a:bodyPr/>
          <a:lstStyle/>
          <a:p>
            <a:r>
              <a:rPr lang="en-US"/>
              <a:t>Click to edit Master title style</a:t>
            </a:r>
          </a:p>
        </p:txBody>
      </p:sp>
      <p:sp>
        <p:nvSpPr>
          <p:cNvPr id="3" name="Text Placeholder 2"/>
          <p:cNvSpPr>
            <a:spLocks noGrp="1"/>
          </p:cNvSpPr>
          <p:nvPr>
            <p:ph type="body" idx="1"/>
          </p:nvPr>
        </p:nvSpPr>
        <p:spPr>
          <a:xfrm>
            <a:off x="838731" y="1680940"/>
            <a:ext cx="5159375" cy="824127"/>
          </a:xfrm>
        </p:spPr>
        <p:txBody>
          <a:bodyPr anchor="b"/>
          <a:lstStyle>
            <a:lvl1pPr marL="0" indent="0">
              <a:buNone/>
              <a:defRPr sz="1765" b="1"/>
            </a:lvl1pPr>
            <a:lvl2pPr marL="336179" indent="0">
              <a:buNone/>
              <a:defRPr sz="1471" b="1"/>
            </a:lvl2pPr>
            <a:lvl3pPr marL="672358" indent="0">
              <a:buNone/>
              <a:defRPr sz="1324" b="1"/>
            </a:lvl3pPr>
            <a:lvl4pPr marL="1008537" indent="0">
              <a:buNone/>
              <a:defRPr sz="1176" b="1"/>
            </a:lvl4pPr>
            <a:lvl5pPr marL="1344717" indent="0">
              <a:buNone/>
              <a:defRPr sz="1176" b="1"/>
            </a:lvl5pPr>
            <a:lvl6pPr marL="1680896" indent="0">
              <a:buNone/>
              <a:defRPr sz="1176" b="1"/>
            </a:lvl6pPr>
            <a:lvl7pPr marL="2017075" indent="0">
              <a:buNone/>
              <a:defRPr sz="1176" b="1"/>
            </a:lvl7pPr>
            <a:lvl8pPr marL="2353254" indent="0">
              <a:buNone/>
              <a:defRPr sz="1176" b="1"/>
            </a:lvl8pPr>
            <a:lvl9pPr marL="2689433" indent="0">
              <a:buNone/>
              <a:defRPr sz="1176" b="1"/>
            </a:lvl9pPr>
          </a:lstStyle>
          <a:p>
            <a:pPr lvl="0"/>
            <a:r>
              <a:rPr lang="en-US"/>
              <a:t>Click to edit Master text styles</a:t>
            </a:r>
          </a:p>
        </p:txBody>
      </p:sp>
      <p:sp>
        <p:nvSpPr>
          <p:cNvPr id="4" name="Content Placeholder 3"/>
          <p:cNvSpPr>
            <a:spLocks noGrp="1"/>
          </p:cNvSpPr>
          <p:nvPr>
            <p:ph sz="half" idx="2"/>
          </p:nvPr>
        </p:nvSpPr>
        <p:spPr>
          <a:xfrm>
            <a:off x="838731" y="2505067"/>
            <a:ext cx="5159375" cy="3684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730" y="1680940"/>
            <a:ext cx="5183187" cy="824127"/>
          </a:xfrm>
        </p:spPr>
        <p:txBody>
          <a:bodyPr anchor="b"/>
          <a:lstStyle>
            <a:lvl1pPr marL="0" indent="0">
              <a:buNone/>
              <a:defRPr sz="1765" b="1"/>
            </a:lvl1pPr>
            <a:lvl2pPr marL="336179" indent="0">
              <a:buNone/>
              <a:defRPr sz="1471" b="1"/>
            </a:lvl2pPr>
            <a:lvl3pPr marL="672358" indent="0">
              <a:buNone/>
              <a:defRPr sz="1324" b="1"/>
            </a:lvl3pPr>
            <a:lvl4pPr marL="1008537" indent="0">
              <a:buNone/>
              <a:defRPr sz="1176" b="1"/>
            </a:lvl4pPr>
            <a:lvl5pPr marL="1344717" indent="0">
              <a:buNone/>
              <a:defRPr sz="1176" b="1"/>
            </a:lvl5pPr>
            <a:lvl6pPr marL="1680896" indent="0">
              <a:buNone/>
              <a:defRPr sz="1176" b="1"/>
            </a:lvl6pPr>
            <a:lvl7pPr marL="2017075" indent="0">
              <a:buNone/>
              <a:defRPr sz="1176" b="1"/>
            </a:lvl7pPr>
            <a:lvl8pPr marL="2353254" indent="0">
              <a:buNone/>
              <a:defRPr sz="1176" b="1"/>
            </a:lvl8pPr>
            <a:lvl9pPr marL="2689433" indent="0">
              <a:buNone/>
              <a:defRPr sz="1176" b="1"/>
            </a:lvl9pPr>
          </a:lstStyle>
          <a:p>
            <a:pPr lvl="0"/>
            <a:r>
              <a:rPr lang="en-US"/>
              <a:t>Click to edit Master text styles</a:t>
            </a:r>
          </a:p>
        </p:txBody>
      </p:sp>
      <p:sp>
        <p:nvSpPr>
          <p:cNvPr id="6" name="Content Placeholder 5"/>
          <p:cNvSpPr>
            <a:spLocks noGrp="1"/>
          </p:cNvSpPr>
          <p:nvPr>
            <p:ph sz="quarter" idx="4"/>
          </p:nvPr>
        </p:nvSpPr>
        <p:spPr>
          <a:xfrm>
            <a:off x="6172730" y="2505067"/>
            <a:ext cx="5183187" cy="3684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p:txBody>
          <a:bodyPr/>
          <a:lstStyle>
            <a:lvl1pPr>
              <a:defRPr/>
            </a:lvl1pPr>
          </a:lstStyle>
          <a:p>
            <a:pPr>
              <a:defRPr/>
            </a:pPr>
            <a:fld id="{0AA40F8D-DFCF-454E-9F4E-9A63E1ADBF2D}" type="slidenum">
              <a:rPr lang="en-US" altLang="en-US"/>
              <a:pPr>
                <a:defRPr/>
              </a:pPr>
              <a:t>‹#›</a:t>
            </a:fld>
            <a:endParaRPr lang="en-US" altLang="en-US" dirty="0"/>
          </a:p>
        </p:txBody>
      </p:sp>
    </p:spTree>
    <p:extLst>
      <p:ext uri="{BB962C8B-B14F-4D97-AF65-F5344CB8AC3E}">
        <p14:creationId xmlns:p14="http://schemas.microsoft.com/office/powerpoint/2010/main" val="3106771954"/>
      </p:ext>
    </p:extLst>
  </p:cSld>
  <p:clrMapOvr>
    <a:masterClrMapping/>
  </p:clrMapOvr>
  <p:transition spd="slow">
    <p:checker/>
    <p:sndAc>
      <p:stSnd>
        <p:snd r:embed="rId1" name="projcto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a:defRPr/>
            </a:lvl1pPr>
          </a:lstStyle>
          <a:p>
            <a:pPr>
              <a:defRPr/>
            </a:pPr>
            <a:fld id="{57E3F115-BA3B-43C5-ABD8-D384A00C93CB}" type="slidenum">
              <a:rPr lang="en-US" altLang="en-US"/>
              <a:pPr>
                <a:defRPr/>
              </a:pPr>
              <a:t>‹#›</a:t>
            </a:fld>
            <a:endParaRPr lang="en-US" altLang="en-US" dirty="0"/>
          </a:p>
        </p:txBody>
      </p:sp>
    </p:spTree>
    <p:extLst>
      <p:ext uri="{BB962C8B-B14F-4D97-AF65-F5344CB8AC3E}">
        <p14:creationId xmlns:p14="http://schemas.microsoft.com/office/powerpoint/2010/main" val="2827529185"/>
      </p:ext>
    </p:extLst>
  </p:cSld>
  <p:clrMapOvr>
    <a:masterClrMapping/>
  </p:clrMapOvr>
  <p:transition spd="slow">
    <p:checker/>
    <p:sndAc>
      <p:stSnd>
        <p:snd r:embed="rId1" name="projcto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p:txBody>
          <a:bodyPr/>
          <a:lstStyle>
            <a:lvl1pPr>
              <a:defRPr/>
            </a:lvl1pPr>
          </a:lstStyle>
          <a:p>
            <a:pPr>
              <a:defRPr/>
            </a:pPr>
            <a:fld id="{0DBDE29F-3906-4F87-87EF-6F1E6484EE37}" type="slidenum">
              <a:rPr lang="en-US" altLang="en-US"/>
              <a:pPr>
                <a:defRPr/>
              </a:pPr>
              <a:t>‹#›</a:t>
            </a:fld>
            <a:endParaRPr lang="en-US" altLang="en-US" dirty="0"/>
          </a:p>
        </p:txBody>
      </p:sp>
    </p:spTree>
    <p:extLst>
      <p:ext uri="{BB962C8B-B14F-4D97-AF65-F5344CB8AC3E}">
        <p14:creationId xmlns:p14="http://schemas.microsoft.com/office/powerpoint/2010/main" val="1991706510"/>
      </p:ext>
    </p:extLst>
  </p:cSld>
  <p:clrMapOvr>
    <a:masterClrMapping/>
  </p:clrMapOvr>
  <p:transition spd="slow">
    <p:checker/>
    <p:sndAc>
      <p:stSnd>
        <p:snd r:embed="rId1" name="projcto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30" y="457589"/>
            <a:ext cx="3934353" cy="1600395"/>
          </a:xfrm>
        </p:spPr>
        <p:txBody>
          <a:bodyPr anchor="b"/>
          <a:lstStyle>
            <a:lvl1pPr>
              <a:defRPr sz="2353"/>
            </a:lvl1pPr>
          </a:lstStyle>
          <a:p>
            <a:r>
              <a:rPr lang="en-US"/>
              <a:t>Click to edit Master title style</a:t>
            </a:r>
          </a:p>
        </p:txBody>
      </p:sp>
      <p:sp>
        <p:nvSpPr>
          <p:cNvPr id="3" name="Content Placeholder 2"/>
          <p:cNvSpPr>
            <a:spLocks noGrp="1"/>
          </p:cNvSpPr>
          <p:nvPr>
            <p:ph idx="1"/>
          </p:nvPr>
        </p:nvSpPr>
        <p:spPr>
          <a:xfrm>
            <a:off x="5183189" y="987552"/>
            <a:ext cx="6172728" cy="4873558"/>
          </a:xfrm>
        </p:spPr>
        <p:txBody>
          <a:bodyPr/>
          <a:lstStyle>
            <a:lvl1pPr>
              <a:defRPr sz="2353"/>
            </a:lvl1pPr>
            <a:lvl2pPr>
              <a:defRPr sz="2059"/>
            </a:lvl2pPr>
            <a:lvl3pPr>
              <a:defRPr sz="1765"/>
            </a:lvl3pPr>
            <a:lvl4pPr>
              <a:defRPr sz="1471"/>
            </a:lvl4pPr>
            <a:lvl5pPr>
              <a:defRPr sz="1471"/>
            </a:lvl5pPr>
            <a:lvl6pPr>
              <a:defRPr sz="1471"/>
            </a:lvl6pPr>
            <a:lvl7pPr>
              <a:defRPr sz="1471"/>
            </a:lvl7pPr>
            <a:lvl8pPr>
              <a:defRPr sz="1471"/>
            </a:lvl8pPr>
            <a:lvl9pPr>
              <a:defRPr sz="1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730" y="2057985"/>
            <a:ext cx="3934353" cy="3811296"/>
          </a:xfrm>
        </p:spPr>
        <p:txBody>
          <a:bodyPr/>
          <a:lstStyle>
            <a:lvl1pPr marL="0" indent="0">
              <a:buNone/>
              <a:defRPr sz="1176"/>
            </a:lvl1pPr>
            <a:lvl2pPr marL="336179" indent="0">
              <a:buNone/>
              <a:defRPr sz="1029"/>
            </a:lvl2pPr>
            <a:lvl3pPr marL="672358" indent="0">
              <a:buNone/>
              <a:defRPr sz="882"/>
            </a:lvl3pPr>
            <a:lvl4pPr marL="1008537" indent="0">
              <a:buNone/>
              <a:defRPr sz="735"/>
            </a:lvl4pPr>
            <a:lvl5pPr marL="1344717" indent="0">
              <a:buNone/>
              <a:defRPr sz="735"/>
            </a:lvl5pPr>
            <a:lvl6pPr marL="1680896" indent="0">
              <a:buNone/>
              <a:defRPr sz="735"/>
            </a:lvl6pPr>
            <a:lvl7pPr marL="2017075" indent="0">
              <a:buNone/>
              <a:defRPr sz="735"/>
            </a:lvl7pPr>
            <a:lvl8pPr marL="2353254" indent="0">
              <a:buNone/>
              <a:defRPr sz="735"/>
            </a:lvl8pPr>
            <a:lvl9pPr marL="2689433" indent="0">
              <a:buNone/>
              <a:defRPr sz="73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27D716AB-6E1B-4C79-936D-0855F13BD985}" type="slidenum">
              <a:rPr lang="en-US" altLang="en-US"/>
              <a:pPr>
                <a:defRPr/>
              </a:pPr>
              <a:t>‹#›</a:t>
            </a:fld>
            <a:endParaRPr lang="en-US" altLang="en-US" dirty="0"/>
          </a:p>
        </p:txBody>
      </p:sp>
    </p:spTree>
    <p:extLst>
      <p:ext uri="{BB962C8B-B14F-4D97-AF65-F5344CB8AC3E}">
        <p14:creationId xmlns:p14="http://schemas.microsoft.com/office/powerpoint/2010/main" val="1942275368"/>
      </p:ext>
    </p:extLst>
  </p:cSld>
  <p:clrMapOvr>
    <a:masterClrMapping/>
  </p:clrMapOvr>
  <p:transition spd="slow">
    <p:checker/>
    <p:sndAc>
      <p:stSnd>
        <p:snd r:embed="rId1" name="projcto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30" y="457589"/>
            <a:ext cx="3934353" cy="1600395"/>
          </a:xfrm>
        </p:spPr>
        <p:txBody>
          <a:bodyPr anchor="b"/>
          <a:lstStyle>
            <a:lvl1pPr>
              <a:defRPr sz="2353"/>
            </a:lvl1pPr>
          </a:lstStyle>
          <a:p>
            <a:r>
              <a:rPr lang="en-US"/>
              <a:t>Click to edit Master title style</a:t>
            </a:r>
          </a:p>
        </p:txBody>
      </p:sp>
      <p:sp>
        <p:nvSpPr>
          <p:cNvPr id="3" name="Picture Placeholder 2"/>
          <p:cNvSpPr>
            <a:spLocks noGrp="1"/>
          </p:cNvSpPr>
          <p:nvPr>
            <p:ph type="pic" idx="1"/>
          </p:nvPr>
        </p:nvSpPr>
        <p:spPr>
          <a:xfrm>
            <a:off x="5183189" y="987552"/>
            <a:ext cx="6172728" cy="4873558"/>
          </a:xfrm>
        </p:spPr>
        <p:txBody>
          <a:bodyPr/>
          <a:lstStyle>
            <a:lvl1pPr marL="0" indent="0">
              <a:buNone/>
              <a:defRPr sz="2353"/>
            </a:lvl1pPr>
            <a:lvl2pPr marL="336179" indent="0">
              <a:buNone/>
              <a:defRPr sz="2059"/>
            </a:lvl2pPr>
            <a:lvl3pPr marL="672358" indent="0">
              <a:buNone/>
              <a:defRPr sz="1765"/>
            </a:lvl3pPr>
            <a:lvl4pPr marL="1008537" indent="0">
              <a:buNone/>
              <a:defRPr sz="1471"/>
            </a:lvl4pPr>
            <a:lvl5pPr marL="1344717" indent="0">
              <a:buNone/>
              <a:defRPr sz="1471"/>
            </a:lvl5pPr>
            <a:lvl6pPr marL="1680896" indent="0">
              <a:buNone/>
              <a:defRPr sz="1471"/>
            </a:lvl6pPr>
            <a:lvl7pPr marL="2017075" indent="0">
              <a:buNone/>
              <a:defRPr sz="1471"/>
            </a:lvl7pPr>
            <a:lvl8pPr marL="2353254" indent="0">
              <a:buNone/>
              <a:defRPr sz="1471"/>
            </a:lvl8pPr>
            <a:lvl9pPr marL="2689433" indent="0">
              <a:buNone/>
              <a:defRPr sz="1471"/>
            </a:lvl9pPr>
          </a:lstStyle>
          <a:p>
            <a:pPr lvl="0"/>
            <a:endParaRPr lang="en-US" noProof="0" dirty="0"/>
          </a:p>
        </p:txBody>
      </p:sp>
      <p:sp>
        <p:nvSpPr>
          <p:cNvPr id="4" name="Text Placeholder 3"/>
          <p:cNvSpPr>
            <a:spLocks noGrp="1"/>
          </p:cNvSpPr>
          <p:nvPr>
            <p:ph type="body" sz="half" idx="2"/>
          </p:nvPr>
        </p:nvSpPr>
        <p:spPr>
          <a:xfrm>
            <a:off x="838730" y="2057985"/>
            <a:ext cx="3934353" cy="3811296"/>
          </a:xfrm>
        </p:spPr>
        <p:txBody>
          <a:bodyPr/>
          <a:lstStyle>
            <a:lvl1pPr marL="0" indent="0">
              <a:buNone/>
              <a:defRPr sz="1176"/>
            </a:lvl1pPr>
            <a:lvl2pPr marL="336179" indent="0">
              <a:buNone/>
              <a:defRPr sz="1029"/>
            </a:lvl2pPr>
            <a:lvl3pPr marL="672358" indent="0">
              <a:buNone/>
              <a:defRPr sz="882"/>
            </a:lvl3pPr>
            <a:lvl4pPr marL="1008537" indent="0">
              <a:buNone/>
              <a:defRPr sz="735"/>
            </a:lvl4pPr>
            <a:lvl5pPr marL="1344717" indent="0">
              <a:buNone/>
              <a:defRPr sz="735"/>
            </a:lvl5pPr>
            <a:lvl6pPr marL="1680896" indent="0">
              <a:buNone/>
              <a:defRPr sz="735"/>
            </a:lvl6pPr>
            <a:lvl7pPr marL="2017075" indent="0">
              <a:buNone/>
              <a:defRPr sz="735"/>
            </a:lvl7pPr>
            <a:lvl8pPr marL="2353254" indent="0">
              <a:buNone/>
              <a:defRPr sz="735"/>
            </a:lvl8pPr>
            <a:lvl9pPr marL="2689433" indent="0">
              <a:buNone/>
              <a:defRPr sz="73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90EAEA26-852C-48AC-9675-D1249972C74D}" type="slidenum">
              <a:rPr lang="en-US" altLang="en-US"/>
              <a:pPr>
                <a:defRPr/>
              </a:pPr>
              <a:t>‹#›</a:t>
            </a:fld>
            <a:endParaRPr lang="en-US" altLang="en-US" dirty="0"/>
          </a:p>
        </p:txBody>
      </p:sp>
    </p:spTree>
    <p:extLst>
      <p:ext uri="{BB962C8B-B14F-4D97-AF65-F5344CB8AC3E}">
        <p14:creationId xmlns:p14="http://schemas.microsoft.com/office/powerpoint/2010/main" val="1222054085"/>
      </p:ext>
    </p:extLst>
  </p:cSld>
  <p:clrMapOvr>
    <a:masterClrMapping/>
  </p:clrMapOvr>
  <p:transition spd="slow">
    <p:checker/>
    <p:sndAc>
      <p:stSnd>
        <p:snd r:embed="rId1" name="projcto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814" y="608174"/>
            <a:ext cx="10366375" cy="11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2814" y="1980941"/>
            <a:ext cx="10366375" cy="411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2813" y="6249827"/>
            <a:ext cx="2540000" cy="45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l" defTabSz="677027">
              <a:defRPr sz="882" b="0">
                <a:solidFill>
                  <a:schemeClr val="tx1"/>
                </a:solidFill>
                <a:latin typeface="+mn-lt"/>
              </a:defRPr>
            </a:lvl1pPr>
          </a:lstStyle>
          <a:p>
            <a:pPr>
              <a:defRPr/>
            </a:pPr>
            <a:endParaRPr lang="en-US" altLang="en-US" dirty="0"/>
          </a:p>
        </p:txBody>
      </p:sp>
      <p:sp>
        <p:nvSpPr>
          <p:cNvPr id="1029" name="Rectangle 5"/>
          <p:cNvSpPr>
            <a:spLocks noGrp="1" noChangeArrowheads="1"/>
          </p:cNvSpPr>
          <p:nvPr>
            <p:ph type="ftr" sz="quarter" idx="3"/>
          </p:nvPr>
        </p:nvSpPr>
        <p:spPr bwMode="auto">
          <a:xfrm>
            <a:off x="4167189" y="6249827"/>
            <a:ext cx="3857625" cy="45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ctr" defTabSz="677027">
              <a:defRPr sz="882" b="0">
                <a:solidFill>
                  <a:schemeClr val="tx1"/>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9188" y="6249827"/>
            <a:ext cx="2540000" cy="45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r" defTabSz="677027">
              <a:defRPr sz="882" b="0">
                <a:solidFill>
                  <a:schemeClr val="tx1"/>
                </a:solidFill>
                <a:latin typeface="+mn-lt"/>
              </a:defRPr>
            </a:lvl1pPr>
          </a:lstStyle>
          <a:p>
            <a:pPr>
              <a:defRPr/>
            </a:pPr>
            <a:fld id="{2ECF7C74-7722-4BB7-8697-EB7828AA2F43}" type="slidenum">
              <a:rPr lang="en-US" altLang="en-US"/>
              <a:pPr>
                <a:defRPr/>
              </a:pPr>
              <a:t>‹#›</a:t>
            </a:fld>
            <a:endParaRPr lang="en-US" altLang="en-US" dirty="0"/>
          </a:p>
        </p:txBody>
      </p:sp>
    </p:spTree>
    <p:extLst>
      <p:ext uri="{BB962C8B-B14F-4D97-AF65-F5344CB8AC3E}">
        <p14:creationId xmlns:p14="http://schemas.microsoft.com/office/powerpoint/2010/main" val="42421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checker/>
    <p:sndAc>
      <p:stSnd>
        <p:snd r:embed="rId15" name="projctor.wav"/>
      </p:stSnd>
    </p:sndAc>
  </p:transition>
  <p:txStyles>
    <p:titleStyle>
      <a:lvl1pPr algn="ctr" defTabSz="677027" rtl="0" eaLnBrk="0" fontAlgn="base" hangingPunct="0">
        <a:spcBef>
          <a:spcPct val="0"/>
        </a:spcBef>
        <a:spcAft>
          <a:spcPct val="0"/>
        </a:spcAft>
        <a:defRPr sz="3309" kern="1200">
          <a:solidFill>
            <a:schemeClr val="tx2"/>
          </a:solidFill>
          <a:latin typeface="+mj-lt"/>
          <a:ea typeface="+mj-ea"/>
          <a:cs typeface="+mj-cs"/>
        </a:defRPr>
      </a:lvl1pPr>
      <a:lvl2pPr algn="ctr" defTabSz="677027" rtl="0" eaLnBrk="0" fontAlgn="base" hangingPunct="0">
        <a:spcBef>
          <a:spcPct val="0"/>
        </a:spcBef>
        <a:spcAft>
          <a:spcPct val="0"/>
        </a:spcAft>
        <a:defRPr sz="3309">
          <a:solidFill>
            <a:schemeClr val="tx2"/>
          </a:solidFill>
          <a:latin typeface="Times New Roman" panose="02020603050405020304" pitchFamily="18" charset="0"/>
        </a:defRPr>
      </a:lvl2pPr>
      <a:lvl3pPr algn="ctr" defTabSz="677027" rtl="0" eaLnBrk="0" fontAlgn="base" hangingPunct="0">
        <a:spcBef>
          <a:spcPct val="0"/>
        </a:spcBef>
        <a:spcAft>
          <a:spcPct val="0"/>
        </a:spcAft>
        <a:defRPr sz="3309">
          <a:solidFill>
            <a:schemeClr val="tx2"/>
          </a:solidFill>
          <a:latin typeface="Times New Roman" panose="02020603050405020304" pitchFamily="18" charset="0"/>
        </a:defRPr>
      </a:lvl3pPr>
      <a:lvl4pPr algn="ctr" defTabSz="677027" rtl="0" eaLnBrk="0" fontAlgn="base" hangingPunct="0">
        <a:spcBef>
          <a:spcPct val="0"/>
        </a:spcBef>
        <a:spcAft>
          <a:spcPct val="0"/>
        </a:spcAft>
        <a:defRPr sz="3309">
          <a:solidFill>
            <a:schemeClr val="tx2"/>
          </a:solidFill>
          <a:latin typeface="Times New Roman" panose="02020603050405020304" pitchFamily="18" charset="0"/>
        </a:defRPr>
      </a:lvl4pPr>
      <a:lvl5pPr algn="ctr" defTabSz="677027" rtl="0" eaLnBrk="0" fontAlgn="base" hangingPunct="0">
        <a:spcBef>
          <a:spcPct val="0"/>
        </a:spcBef>
        <a:spcAft>
          <a:spcPct val="0"/>
        </a:spcAft>
        <a:defRPr sz="3309">
          <a:solidFill>
            <a:schemeClr val="tx2"/>
          </a:solidFill>
          <a:latin typeface="Times New Roman" panose="02020603050405020304" pitchFamily="18" charset="0"/>
        </a:defRPr>
      </a:lvl5pPr>
      <a:lvl6pPr marL="336179" algn="ctr" defTabSz="677027" rtl="0" eaLnBrk="0" fontAlgn="base" hangingPunct="0">
        <a:spcBef>
          <a:spcPct val="0"/>
        </a:spcBef>
        <a:spcAft>
          <a:spcPct val="0"/>
        </a:spcAft>
        <a:defRPr sz="3309">
          <a:solidFill>
            <a:schemeClr val="tx2"/>
          </a:solidFill>
          <a:latin typeface="Times New Roman" panose="02020603050405020304" pitchFamily="18" charset="0"/>
        </a:defRPr>
      </a:lvl6pPr>
      <a:lvl7pPr marL="672358" algn="ctr" defTabSz="677027" rtl="0" eaLnBrk="0" fontAlgn="base" hangingPunct="0">
        <a:spcBef>
          <a:spcPct val="0"/>
        </a:spcBef>
        <a:spcAft>
          <a:spcPct val="0"/>
        </a:spcAft>
        <a:defRPr sz="3309">
          <a:solidFill>
            <a:schemeClr val="tx2"/>
          </a:solidFill>
          <a:latin typeface="Times New Roman" panose="02020603050405020304" pitchFamily="18" charset="0"/>
        </a:defRPr>
      </a:lvl7pPr>
      <a:lvl8pPr marL="1008537" algn="ctr" defTabSz="677027" rtl="0" eaLnBrk="0" fontAlgn="base" hangingPunct="0">
        <a:spcBef>
          <a:spcPct val="0"/>
        </a:spcBef>
        <a:spcAft>
          <a:spcPct val="0"/>
        </a:spcAft>
        <a:defRPr sz="3309">
          <a:solidFill>
            <a:schemeClr val="tx2"/>
          </a:solidFill>
          <a:latin typeface="Times New Roman" panose="02020603050405020304" pitchFamily="18" charset="0"/>
        </a:defRPr>
      </a:lvl8pPr>
      <a:lvl9pPr marL="1344717" algn="ctr" defTabSz="677027" rtl="0" eaLnBrk="0" fontAlgn="base" hangingPunct="0">
        <a:spcBef>
          <a:spcPct val="0"/>
        </a:spcBef>
        <a:spcAft>
          <a:spcPct val="0"/>
        </a:spcAft>
        <a:defRPr sz="3309">
          <a:solidFill>
            <a:schemeClr val="tx2"/>
          </a:solidFill>
          <a:latin typeface="Times New Roman" panose="02020603050405020304" pitchFamily="18" charset="0"/>
        </a:defRPr>
      </a:lvl9pPr>
    </p:titleStyle>
    <p:bodyStyle>
      <a:lvl1pPr marL="253302" indent="-253302" algn="l" defTabSz="677027" rtl="0" eaLnBrk="0" fontAlgn="base" hangingPunct="0">
        <a:spcBef>
          <a:spcPct val="20000"/>
        </a:spcBef>
        <a:spcAft>
          <a:spcPct val="0"/>
        </a:spcAft>
        <a:buChar char="•"/>
        <a:defRPr sz="2353" kern="1200">
          <a:solidFill>
            <a:schemeClr val="tx1"/>
          </a:solidFill>
          <a:latin typeface="+mn-lt"/>
          <a:ea typeface="+mn-ea"/>
          <a:cs typeface="+mn-cs"/>
        </a:defRPr>
      </a:lvl1pPr>
      <a:lvl2pPr marL="549793" indent="-211280" algn="l" defTabSz="677027" rtl="0" eaLnBrk="0" fontAlgn="base" hangingPunct="0">
        <a:spcBef>
          <a:spcPct val="20000"/>
        </a:spcBef>
        <a:spcAft>
          <a:spcPct val="0"/>
        </a:spcAft>
        <a:buChar char="–"/>
        <a:defRPr sz="2059" kern="1200">
          <a:solidFill>
            <a:schemeClr val="tx1"/>
          </a:solidFill>
          <a:latin typeface="+mn-lt"/>
          <a:ea typeface="+mn-ea"/>
          <a:cs typeface="+mn-cs"/>
        </a:defRPr>
      </a:lvl2pPr>
      <a:lvl3pPr marL="846285" indent="-169257" algn="l" defTabSz="677027" rtl="0" eaLnBrk="0" fontAlgn="base" hangingPunct="0">
        <a:spcBef>
          <a:spcPct val="20000"/>
        </a:spcBef>
        <a:spcAft>
          <a:spcPct val="0"/>
        </a:spcAft>
        <a:buChar char="•"/>
        <a:defRPr sz="1765" kern="1200">
          <a:solidFill>
            <a:schemeClr val="tx1"/>
          </a:solidFill>
          <a:latin typeface="+mn-lt"/>
          <a:ea typeface="+mn-ea"/>
          <a:cs typeface="+mn-cs"/>
        </a:defRPr>
      </a:lvl3pPr>
      <a:lvl4pPr marL="1183631" indent="-168090" algn="l" defTabSz="677027" rtl="0" eaLnBrk="0" fontAlgn="base" hangingPunct="0">
        <a:spcBef>
          <a:spcPct val="20000"/>
        </a:spcBef>
        <a:spcAft>
          <a:spcPct val="0"/>
        </a:spcAft>
        <a:buChar char="–"/>
        <a:defRPr sz="1471" kern="1200">
          <a:solidFill>
            <a:schemeClr val="tx1"/>
          </a:solidFill>
          <a:latin typeface="+mn-lt"/>
          <a:ea typeface="+mn-ea"/>
          <a:cs typeface="+mn-cs"/>
        </a:defRPr>
      </a:lvl4pPr>
      <a:lvl5pPr marL="1523312" indent="-172759" algn="l" defTabSz="677027" rtl="0" eaLnBrk="0" fontAlgn="base" hangingPunct="0">
        <a:spcBef>
          <a:spcPct val="20000"/>
        </a:spcBef>
        <a:spcAft>
          <a:spcPct val="0"/>
        </a:spcAft>
        <a:buChar char="»"/>
        <a:defRPr sz="1471" kern="1200">
          <a:solidFill>
            <a:schemeClr val="tx1"/>
          </a:solidFill>
          <a:latin typeface="+mn-lt"/>
          <a:ea typeface="+mn-ea"/>
          <a:cs typeface="+mn-cs"/>
        </a:defRPr>
      </a:lvl5pPr>
      <a:lvl6pPr marL="1848985" indent="-168090" algn="l" defTabSz="67235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6pPr>
      <a:lvl7pPr marL="2185165" indent="-168090" algn="l" defTabSz="67235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7pPr>
      <a:lvl8pPr marL="2521344" indent="-168090" algn="l" defTabSz="67235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8pPr>
      <a:lvl9pPr marL="2857523" indent="-168090" algn="l" defTabSz="672358"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9pPr>
    </p:bodyStyle>
    <p:otherStyle>
      <a:defPPr>
        <a:defRPr lang="en-US"/>
      </a:defPPr>
      <a:lvl1pPr marL="0" algn="l" defTabSz="672358" rtl="0" eaLnBrk="1" latinLnBrk="0" hangingPunct="1">
        <a:defRPr sz="1324" kern="1200">
          <a:solidFill>
            <a:schemeClr val="tx1"/>
          </a:solidFill>
          <a:latin typeface="+mn-lt"/>
          <a:ea typeface="+mn-ea"/>
          <a:cs typeface="+mn-cs"/>
        </a:defRPr>
      </a:lvl1pPr>
      <a:lvl2pPr marL="336179" algn="l" defTabSz="672358" rtl="0" eaLnBrk="1" latinLnBrk="0" hangingPunct="1">
        <a:defRPr sz="1324" kern="1200">
          <a:solidFill>
            <a:schemeClr val="tx1"/>
          </a:solidFill>
          <a:latin typeface="+mn-lt"/>
          <a:ea typeface="+mn-ea"/>
          <a:cs typeface="+mn-cs"/>
        </a:defRPr>
      </a:lvl2pPr>
      <a:lvl3pPr marL="672358" algn="l" defTabSz="672358" rtl="0" eaLnBrk="1" latinLnBrk="0" hangingPunct="1">
        <a:defRPr sz="1324" kern="1200">
          <a:solidFill>
            <a:schemeClr val="tx1"/>
          </a:solidFill>
          <a:latin typeface="+mn-lt"/>
          <a:ea typeface="+mn-ea"/>
          <a:cs typeface="+mn-cs"/>
        </a:defRPr>
      </a:lvl3pPr>
      <a:lvl4pPr marL="1008537" algn="l" defTabSz="672358" rtl="0" eaLnBrk="1" latinLnBrk="0" hangingPunct="1">
        <a:defRPr sz="1324" kern="1200">
          <a:solidFill>
            <a:schemeClr val="tx1"/>
          </a:solidFill>
          <a:latin typeface="+mn-lt"/>
          <a:ea typeface="+mn-ea"/>
          <a:cs typeface="+mn-cs"/>
        </a:defRPr>
      </a:lvl4pPr>
      <a:lvl5pPr marL="1344717" algn="l" defTabSz="672358" rtl="0" eaLnBrk="1" latinLnBrk="0" hangingPunct="1">
        <a:defRPr sz="1324" kern="1200">
          <a:solidFill>
            <a:schemeClr val="tx1"/>
          </a:solidFill>
          <a:latin typeface="+mn-lt"/>
          <a:ea typeface="+mn-ea"/>
          <a:cs typeface="+mn-cs"/>
        </a:defRPr>
      </a:lvl5pPr>
      <a:lvl6pPr marL="1680896" algn="l" defTabSz="672358" rtl="0" eaLnBrk="1" latinLnBrk="0" hangingPunct="1">
        <a:defRPr sz="1324" kern="1200">
          <a:solidFill>
            <a:schemeClr val="tx1"/>
          </a:solidFill>
          <a:latin typeface="+mn-lt"/>
          <a:ea typeface="+mn-ea"/>
          <a:cs typeface="+mn-cs"/>
        </a:defRPr>
      </a:lvl6pPr>
      <a:lvl7pPr marL="2017075" algn="l" defTabSz="672358" rtl="0" eaLnBrk="1" latinLnBrk="0" hangingPunct="1">
        <a:defRPr sz="1324" kern="1200">
          <a:solidFill>
            <a:schemeClr val="tx1"/>
          </a:solidFill>
          <a:latin typeface="+mn-lt"/>
          <a:ea typeface="+mn-ea"/>
          <a:cs typeface="+mn-cs"/>
        </a:defRPr>
      </a:lvl7pPr>
      <a:lvl8pPr marL="2353254" algn="l" defTabSz="672358" rtl="0" eaLnBrk="1" latinLnBrk="0" hangingPunct="1">
        <a:defRPr sz="1324" kern="1200">
          <a:solidFill>
            <a:schemeClr val="tx1"/>
          </a:solidFill>
          <a:latin typeface="+mn-lt"/>
          <a:ea typeface="+mn-ea"/>
          <a:cs typeface="+mn-cs"/>
        </a:defRPr>
      </a:lvl8pPr>
      <a:lvl9pPr marL="2689433" algn="l" defTabSz="672358"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3574591" y="144748"/>
            <a:ext cx="5042819" cy="6444237"/>
          </a:xfrm>
          <a:prstGeom prst="rect">
            <a:avLst/>
          </a:prstGeom>
          <a:solidFill>
            <a:srgbClr val="660066"/>
          </a:solidFill>
          <a:ln w="76200">
            <a:solidFill>
              <a:schemeClr val="tx1"/>
            </a:solidFill>
            <a:miter lim="800000"/>
            <a:headEnd/>
            <a:tailEnd/>
          </a:ln>
          <a:effec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dirty="0">
              <a:solidFill>
                <a:srgbClr val="000000"/>
              </a:solidFill>
              <a:latin typeface="Algerian" panose="04020705040A02060702" pitchFamily="82" charset="0"/>
            </a:endParaRPr>
          </a:p>
          <a:p>
            <a:pPr algn="ctr" defTabSz="672358" eaLnBrk="0" fontAlgn="base" hangingPunct="0">
              <a:spcBef>
                <a:spcPct val="0"/>
              </a:spcBef>
              <a:spcAft>
                <a:spcPct val="0"/>
              </a:spcAft>
            </a:pPr>
            <a:endParaRPr lang="en-US" altLang="en-US"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b="0" dirty="0">
                <a:solidFill>
                  <a:srgbClr val="FFFFFF"/>
                </a:solidFill>
                <a:latin typeface="Arial Black" panose="020B0A04020102020204" pitchFamily="34" charset="0"/>
              </a:rPr>
              <a:t>Compassion</a:t>
            </a:r>
          </a:p>
          <a:p>
            <a:pPr algn="ctr" defTabSz="672358" eaLnBrk="0" fontAlgn="base" hangingPunct="0">
              <a:spcBef>
                <a:spcPct val="0"/>
              </a:spcBef>
              <a:spcAft>
                <a:spcPct val="0"/>
              </a:spcAft>
            </a:pPr>
            <a:endParaRPr lang="en-US" altLang="en-US" sz="1000"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b="0" dirty="0">
                <a:solidFill>
                  <a:srgbClr val="FFFFFF"/>
                </a:solidFill>
                <a:latin typeface="Arial Black" panose="020B0A04020102020204" pitchFamily="34" charset="0"/>
              </a:rPr>
              <a:t>and Care</a:t>
            </a:r>
          </a:p>
          <a:p>
            <a:pPr algn="ctr" defTabSz="672358" eaLnBrk="0" fontAlgn="base" hangingPunct="0">
              <a:spcBef>
                <a:spcPct val="0"/>
              </a:spcBef>
              <a:spcAft>
                <a:spcPct val="0"/>
              </a:spcAft>
            </a:pPr>
            <a:endParaRPr lang="en-US" altLang="en-US" sz="1000"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b="0" dirty="0">
                <a:solidFill>
                  <a:srgbClr val="FFFFFF"/>
                </a:solidFill>
                <a:latin typeface="Arial Black" panose="020B0A04020102020204" pitchFamily="34" charset="0"/>
              </a:rPr>
              <a:t>Seminar</a:t>
            </a:r>
          </a:p>
          <a:p>
            <a:pPr algn="ctr" defTabSz="672358" eaLnBrk="0" fontAlgn="base" hangingPunct="0">
              <a:spcBef>
                <a:spcPct val="0"/>
              </a:spcBef>
              <a:spcAft>
                <a:spcPct val="0"/>
              </a:spcAft>
            </a:pPr>
            <a:endParaRPr lang="en-US" altLang="en-US"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2800" b="0" dirty="0">
                <a:solidFill>
                  <a:srgbClr val="FFFFFF"/>
                </a:solidFill>
                <a:latin typeface="Arial Black" panose="020B0A04020102020204" pitchFamily="34" charset="0"/>
              </a:rPr>
              <a:t>Attracting, Winning,</a:t>
            </a:r>
          </a:p>
          <a:p>
            <a:pPr algn="ctr" defTabSz="672358" eaLnBrk="0" fontAlgn="base" hangingPunct="0">
              <a:spcBef>
                <a:spcPct val="0"/>
              </a:spcBef>
              <a:spcAft>
                <a:spcPct val="0"/>
              </a:spcAft>
            </a:pPr>
            <a:endParaRPr lang="en-US" altLang="en-US" sz="800"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2800" b="0" dirty="0">
                <a:solidFill>
                  <a:srgbClr val="FFFFFF"/>
                </a:solidFill>
                <a:latin typeface="Arial Black" panose="020B0A04020102020204" pitchFamily="34" charset="0"/>
              </a:rPr>
              <a:t>Retaining, and</a:t>
            </a:r>
          </a:p>
          <a:p>
            <a:pPr algn="ctr" defTabSz="672358" eaLnBrk="0" fontAlgn="base" hangingPunct="0">
              <a:spcBef>
                <a:spcPct val="0"/>
              </a:spcBef>
              <a:spcAft>
                <a:spcPct val="0"/>
              </a:spcAft>
            </a:pPr>
            <a:endParaRPr lang="en-US" altLang="en-US" sz="1000"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2800" b="0" dirty="0">
                <a:solidFill>
                  <a:srgbClr val="FFFFFF"/>
                </a:solidFill>
                <a:latin typeface="Arial Black" panose="020B0A04020102020204" pitchFamily="34" charset="0"/>
              </a:rPr>
              <a:t>Making Disciples</a:t>
            </a:r>
          </a:p>
          <a:p>
            <a:pPr algn="ctr" defTabSz="672358" eaLnBrk="0" fontAlgn="base" hangingPunct="0">
              <a:spcBef>
                <a:spcPct val="0"/>
              </a:spcBef>
              <a:spcAft>
                <a:spcPct val="0"/>
              </a:spcAft>
            </a:pPr>
            <a:endParaRPr lang="en-US" altLang="en-US" sz="1000" b="0" dirty="0">
              <a:solidFill>
                <a:srgbClr val="FFFFFF"/>
              </a:solidFill>
              <a:latin typeface="Arial Black" panose="020B0A04020102020204" pitchFamily="34" charset="0"/>
            </a:endParaRPr>
          </a:p>
          <a:p>
            <a:pPr algn="ctr" defTabSz="672358" eaLnBrk="0" fontAlgn="base" hangingPunct="0">
              <a:spcBef>
                <a:spcPct val="0"/>
              </a:spcBef>
              <a:spcAft>
                <a:spcPct val="0"/>
              </a:spcAft>
            </a:pPr>
            <a:endParaRPr lang="en-US" altLang="en-US" sz="4412" dirty="0">
              <a:solidFill>
                <a:srgbClr val="FFFFFF"/>
              </a:solidFill>
              <a:latin typeface="Algerian" panose="04020705040A02060702" pitchFamily="82" charset="0"/>
            </a:endParaRPr>
          </a:p>
          <a:p>
            <a:pPr algn="ctr" defTabSz="672358" eaLnBrk="0" fontAlgn="base" hangingPunct="0">
              <a:spcBef>
                <a:spcPct val="0"/>
              </a:spcBef>
              <a:spcAft>
                <a:spcPct val="0"/>
              </a:spcAft>
            </a:pPr>
            <a:endParaRPr lang="en-US" altLang="en-US" sz="2941" dirty="0">
              <a:solidFill>
                <a:srgbClr val="3333CC"/>
              </a:solidFill>
              <a:latin typeface="Algerian" panose="04020705040A02060702" pitchFamily="82" charset="0"/>
            </a:endParaRPr>
          </a:p>
        </p:txBody>
      </p:sp>
    </p:spTree>
    <p:extLst>
      <p:ext uri="{BB962C8B-B14F-4D97-AF65-F5344CB8AC3E}">
        <p14:creationId xmlns:p14="http://schemas.microsoft.com/office/powerpoint/2010/main" val="3719973104"/>
      </p:ext>
    </p:extLst>
  </p:cSld>
  <p:clrMapOvr>
    <a:masterClrMapping/>
  </p:clrMapOvr>
  <p:transition spd="slow">
    <p:checker/>
    <p:sndAc>
      <p:stSnd>
        <p:snd r:embed="rId3" name="projctor.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3574591" y="108562"/>
            <a:ext cx="4986787" cy="6901735"/>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353" dirty="0">
                <a:solidFill>
                  <a:srgbClr val="FFFFFF"/>
                </a:solidFill>
              </a:rPr>
              <a:t>THE  PURPOSE  OF  THE</a:t>
            </a:r>
          </a:p>
          <a:p>
            <a:pPr algn="ctr" defTabSz="672358" eaLnBrk="0" fontAlgn="base" hangingPunct="0">
              <a:spcBef>
                <a:spcPct val="0"/>
              </a:spcBef>
              <a:spcAft>
                <a:spcPct val="0"/>
              </a:spcAft>
            </a:pPr>
            <a:endParaRPr lang="en-US" altLang="en-US" sz="294" dirty="0">
              <a:solidFill>
                <a:srgbClr val="FFFFFF"/>
              </a:solidFill>
            </a:endParaRPr>
          </a:p>
          <a:p>
            <a:pPr algn="ctr" defTabSz="672358" eaLnBrk="0" fontAlgn="base" hangingPunct="0">
              <a:spcBef>
                <a:spcPct val="0"/>
              </a:spcBef>
              <a:spcAft>
                <a:spcPct val="0"/>
              </a:spcAft>
            </a:pPr>
            <a:r>
              <a:rPr lang="en-US" altLang="en-US" sz="2353" dirty="0">
                <a:solidFill>
                  <a:srgbClr val="FFFFFF"/>
                </a:solidFill>
              </a:rPr>
              <a:t>COMPASSION  &amp;  CARE</a:t>
            </a:r>
          </a:p>
          <a:p>
            <a:pPr algn="ctr" defTabSz="672358" eaLnBrk="0" fontAlgn="base" hangingPunct="0">
              <a:spcBef>
                <a:spcPct val="0"/>
              </a:spcBef>
              <a:spcAft>
                <a:spcPct val="0"/>
              </a:spcAft>
            </a:pPr>
            <a:endParaRPr lang="en-US" altLang="en-US" sz="294" dirty="0">
              <a:solidFill>
                <a:srgbClr val="FFFFFF"/>
              </a:solidFill>
            </a:endParaRPr>
          </a:p>
          <a:p>
            <a:pPr algn="ctr" defTabSz="672358" eaLnBrk="0" fontAlgn="base" hangingPunct="0">
              <a:spcBef>
                <a:spcPct val="0"/>
              </a:spcBef>
              <a:spcAft>
                <a:spcPct val="0"/>
              </a:spcAft>
            </a:pPr>
            <a:r>
              <a:rPr lang="en-US" altLang="en-US" sz="2353" dirty="0">
                <a:solidFill>
                  <a:srgbClr val="FFFFFF"/>
                </a:solidFill>
              </a:rPr>
              <a:t>MINISTRY  TEAMS:</a:t>
            </a:r>
          </a:p>
          <a:p>
            <a:pPr algn="ctr" defTabSz="672358" eaLnBrk="0" fontAlgn="base" hangingPunct="0">
              <a:spcBef>
                <a:spcPct val="0"/>
              </a:spcBef>
              <a:spcAft>
                <a:spcPct val="0"/>
              </a:spcAft>
            </a:pPr>
            <a:endParaRPr lang="en-US" altLang="en-US" sz="2353" b="0" dirty="0">
              <a:solidFill>
                <a:srgbClr val="FFFF00"/>
              </a:solidFill>
              <a:latin typeface="Arial Black" panose="020B0A04020102020204" pitchFamily="34" charset="0"/>
            </a:endParaRPr>
          </a:p>
          <a:p>
            <a:pPr defTabSz="672358" eaLnBrk="0" fontAlgn="base" hangingPunct="0">
              <a:spcBef>
                <a:spcPct val="0"/>
              </a:spcBef>
              <a:spcAft>
                <a:spcPct val="0"/>
              </a:spcAft>
            </a:pPr>
            <a:r>
              <a:rPr lang="en-US" altLang="en-US" sz="2353" b="0" dirty="0">
                <a:solidFill>
                  <a:srgbClr val="FFFF00"/>
                </a:solidFill>
                <a:latin typeface="Arial Black" panose="020B0A04020102020204" pitchFamily="34" charset="0"/>
              </a:rPr>
              <a:t>        &gt;</a:t>
            </a:r>
            <a:r>
              <a:rPr lang="en-US" altLang="en-US" sz="2353" dirty="0">
                <a:solidFill>
                  <a:srgbClr val="FFFF00"/>
                </a:solidFill>
              </a:rPr>
              <a:t>  ATTRACTING</a:t>
            </a:r>
          </a:p>
          <a:p>
            <a:pPr algn="ctr" defTabSz="672358" eaLnBrk="0" fontAlgn="base" hangingPunct="0">
              <a:spcBef>
                <a:spcPct val="0"/>
              </a:spcBef>
              <a:spcAft>
                <a:spcPct val="0"/>
              </a:spcAft>
              <a:tabLst>
                <a:tab pos="417889" algn="l"/>
              </a:tabLst>
            </a:pPr>
            <a:endParaRPr lang="en-US" altLang="en-US" sz="588" dirty="0">
              <a:solidFill>
                <a:srgbClr val="3333CC"/>
              </a:solidFill>
            </a:endParaRPr>
          </a:p>
          <a:p>
            <a:pPr defTabSz="672358" eaLnBrk="0" fontAlgn="base" hangingPunct="0">
              <a:spcBef>
                <a:spcPct val="0"/>
              </a:spcBef>
              <a:spcAft>
                <a:spcPct val="0"/>
              </a:spcAft>
              <a:tabLst>
                <a:tab pos="417889" algn="l"/>
              </a:tabLst>
            </a:pPr>
            <a:r>
              <a:rPr lang="en-US" altLang="en-US" sz="2353" dirty="0">
                <a:solidFill>
                  <a:srgbClr val="FFFF00"/>
                </a:solidFill>
              </a:rPr>
              <a:t>           </a:t>
            </a:r>
            <a:r>
              <a:rPr lang="en-US" altLang="en-US" sz="2353" b="0" dirty="0">
                <a:solidFill>
                  <a:srgbClr val="FFFF00"/>
                </a:solidFill>
                <a:latin typeface="Arial Black" panose="020B0A04020102020204" pitchFamily="34" charset="0"/>
              </a:rPr>
              <a:t>&gt;</a:t>
            </a:r>
            <a:r>
              <a:rPr lang="en-US" altLang="en-US" sz="2353" dirty="0">
                <a:solidFill>
                  <a:srgbClr val="FFFF00"/>
                </a:solidFill>
              </a:rPr>
              <a:t>  WINNING    </a:t>
            </a:r>
          </a:p>
          <a:p>
            <a:pPr defTabSz="672358" eaLnBrk="0" fontAlgn="base" hangingPunct="0">
              <a:spcBef>
                <a:spcPct val="0"/>
              </a:spcBef>
              <a:spcAft>
                <a:spcPct val="0"/>
              </a:spcAft>
              <a:tabLst>
                <a:tab pos="417889" algn="l"/>
              </a:tabLst>
            </a:pPr>
            <a:endParaRPr lang="en-US" altLang="en-US" sz="588" dirty="0">
              <a:solidFill>
                <a:srgbClr val="FFFF00"/>
              </a:solidFill>
            </a:endParaRPr>
          </a:p>
          <a:p>
            <a:pPr defTabSz="672358" eaLnBrk="0" fontAlgn="base" hangingPunct="0">
              <a:spcBef>
                <a:spcPct val="0"/>
              </a:spcBef>
              <a:spcAft>
                <a:spcPct val="0"/>
              </a:spcAft>
              <a:tabLst>
                <a:tab pos="417889" algn="l"/>
              </a:tabLst>
            </a:pPr>
            <a:r>
              <a:rPr lang="en-US" altLang="en-US" sz="2353" dirty="0">
                <a:solidFill>
                  <a:srgbClr val="FFFF00"/>
                </a:solidFill>
              </a:rPr>
              <a:t>           </a:t>
            </a:r>
            <a:r>
              <a:rPr lang="en-US" altLang="en-US" sz="2353" b="0" dirty="0">
                <a:solidFill>
                  <a:srgbClr val="FFFF00"/>
                </a:solidFill>
                <a:latin typeface="Arial Black" panose="020B0A04020102020204" pitchFamily="34" charset="0"/>
              </a:rPr>
              <a:t>&gt;</a:t>
            </a:r>
            <a:r>
              <a:rPr lang="en-US" altLang="en-US" sz="2353" dirty="0">
                <a:solidFill>
                  <a:srgbClr val="FFFF00"/>
                </a:solidFill>
              </a:rPr>
              <a:t>   RETAINING</a:t>
            </a:r>
          </a:p>
          <a:p>
            <a:pPr defTabSz="672358" eaLnBrk="0" fontAlgn="base" hangingPunct="0">
              <a:spcBef>
                <a:spcPct val="0"/>
              </a:spcBef>
              <a:spcAft>
                <a:spcPct val="0"/>
              </a:spcAft>
              <a:tabLst>
                <a:tab pos="417889" algn="l"/>
              </a:tabLst>
            </a:pPr>
            <a:r>
              <a:rPr lang="en-US" altLang="en-US" sz="2941" dirty="0">
                <a:solidFill>
                  <a:srgbClr val="FFFF00"/>
                </a:solidFill>
              </a:rPr>
              <a:t>         &gt;  </a:t>
            </a:r>
            <a:r>
              <a:rPr lang="en-US" altLang="en-US" sz="2353" dirty="0">
                <a:solidFill>
                  <a:srgbClr val="FFFF00"/>
                </a:solidFill>
              </a:rPr>
              <a:t>MAKING DISCIPLES</a:t>
            </a:r>
          </a:p>
          <a:p>
            <a:pPr algn="ctr" defTabSz="672358" eaLnBrk="0" fontAlgn="base" hangingPunct="0">
              <a:spcBef>
                <a:spcPct val="0"/>
              </a:spcBef>
              <a:spcAft>
                <a:spcPct val="0"/>
              </a:spcAft>
            </a:pPr>
            <a:r>
              <a:rPr lang="en-US" altLang="en-US" sz="2941" dirty="0">
                <a:solidFill>
                  <a:srgbClr val="FFFF00"/>
                </a:solidFill>
              </a:rPr>
              <a:t>        </a:t>
            </a:r>
          </a:p>
          <a:p>
            <a:pPr algn="ctr" defTabSz="672358" eaLnBrk="0" fontAlgn="base" hangingPunct="0">
              <a:spcBef>
                <a:spcPct val="0"/>
              </a:spcBef>
              <a:spcAft>
                <a:spcPct val="0"/>
              </a:spcAft>
            </a:pPr>
            <a:endParaRPr lang="en-US" altLang="en-US" sz="2941" dirty="0">
              <a:solidFill>
                <a:srgbClr val="FFFF00"/>
              </a:solidFill>
            </a:endParaRPr>
          </a:p>
          <a:p>
            <a:pPr algn="ctr" defTabSz="672358" eaLnBrk="0" fontAlgn="base" hangingPunct="0">
              <a:spcBef>
                <a:spcPct val="0"/>
              </a:spcBef>
              <a:spcAft>
                <a:spcPct val="0"/>
              </a:spcAft>
            </a:pPr>
            <a:r>
              <a:rPr lang="en-US" altLang="en-US" sz="2647" i="1" dirty="0">
                <a:solidFill>
                  <a:srgbClr val="66FF33"/>
                </a:solidFill>
              </a:rPr>
              <a:t>“FOR THE SON OF MAN</a:t>
            </a:r>
          </a:p>
          <a:p>
            <a:pPr algn="ctr" defTabSz="672358" eaLnBrk="0" fontAlgn="base" hangingPunct="0">
              <a:spcBef>
                <a:spcPct val="0"/>
              </a:spcBef>
              <a:spcAft>
                <a:spcPct val="0"/>
              </a:spcAft>
            </a:pPr>
            <a:r>
              <a:rPr lang="en-US" altLang="en-US" sz="2647" i="1" dirty="0">
                <a:solidFill>
                  <a:srgbClr val="66FF33"/>
                </a:solidFill>
              </a:rPr>
              <a:t>IS COME TO</a:t>
            </a:r>
          </a:p>
          <a:p>
            <a:pPr algn="ctr" defTabSz="672358" eaLnBrk="0" fontAlgn="base" hangingPunct="0">
              <a:spcBef>
                <a:spcPct val="0"/>
              </a:spcBef>
              <a:spcAft>
                <a:spcPct val="0"/>
              </a:spcAft>
            </a:pPr>
            <a:r>
              <a:rPr lang="en-US" altLang="en-US" sz="3235" i="1" u="sng" dirty="0">
                <a:solidFill>
                  <a:srgbClr val="66FF33"/>
                </a:solidFill>
              </a:rPr>
              <a:t>SEEK</a:t>
            </a:r>
            <a:r>
              <a:rPr lang="en-US" altLang="en-US" sz="2647" i="1" dirty="0">
                <a:solidFill>
                  <a:srgbClr val="66FF33"/>
                </a:solidFill>
              </a:rPr>
              <a:t> AND TO </a:t>
            </a:r>
            <a:r>
              <a:rPr lang="en-US" altLang="en-US" sz="3235" i="1" u="sng" dirty="0">
                <a:solidFill>
                  <a:srgbClr val="66FF33"/>
                </a:solidFill>
              </a:rPr>
              <a:t>SAVE</a:t>
            </a:r>
          </a:p>
          <a:p>
            <a:pPr algn="ctr" defTabSz="672358" eaLnBrk="0" fontAlgn="base" hangingPunct="0">
              <a:spcBef>
                <a:spcPct val="0"/>
              </a:spcBef>
              <a:spcAft>
                <a:spcPct val="0"/>
              </a:spcAft>
            </a:pPr>
            <a:r>
              <a:rPr lang="en-US" altLang="en-US" sz="2647" i="1" dirty="0">
                <a:solidFill>
                  <a:srgbClr val="66FF33"/>
                </a:solidFill>
              </a:rPr>
              <a:t>THAT WHICH WAS LOST”</a:t>
            </a:r>
          </a:p>
          <a:p>
            <a:pPr algn="ctr" defTabSz="672358" eaLnBrk="0" fontAlgn="base" hangingPunct="0">
              <a:spcBef>
                <a:spcPct val="0"/>
              </a:spcBef>
              <a:spcAft>
                <a:spcPct val="0"/>
              </a:spcAft>
            </a:pPr>
            <a:endParaRPr lang="en-US" altLang="en-US" sz="588" i="1" dirty="0">
              <a:solidFill>
                <a:srgbClr val="66FF33"/>
              </a:solidFill>
            </a:endParaRPr>
          </a:p>
          <a:p>
            <a:pPr defTabSz="672358" eaLnBrk="0" fontAlgn="base" hangingPunct="0">
              <a:spcBef>
                <a:spcPct val="0"/>
              </a:spcBef>
              <a:spcAft>
                <a:spcPct val="0"/>
              </a:spcAft>
            </a:pPr>
            <a:r>
              <a:rPr lang="en-US" altLang="en-US" sz="1029" dirty="0">
                <a:solidFill>
                  <a:srgbClr val="66FF33"/>
                </a:solidFill>
                <a:latin typeface="Times New Roman" panose="02020603050405020304" pitchFamily="18" charset="0"/>
              </a:rPr>
              <a:t>                                                          </a:t>
            </a:r>
            <a:r>
              <a:rPr lang="en-US" altLang="en-US" sz="1176" dirty="0">
                <a:solidFill>
                  <a:srgbClr val="66FF33"/>
                </a:solidFill>
                <a:latin typeface="Times New Roman" panose="02020603050405020304" pitchFamily="18" charset="0"/>
              </a:rPr>
              <a:t>LUKE 19:10</a:t>
            </a:r>
          </a:p>
          <a:p>
            <a:pPr algn="ctr" defTabSz="672358" eaLnBrk="0" fontAlgn="base" hangingPunct="0">
              <a:spcBef>
                <a:spcPct val="0"/>
              </a:spcBef>
              <a:spcAft>
                <a:spcPct val="0"/>
              </a:spcAft>
            </a:pPr>
            <a:endParaRPr lang="en-US" altLang="en-US" sz="1176" dirty="0">
              <a:solidFill>
                <a:srgbClr val="66FF33"/>
              </a:solidFill>
            </a:endParaRPr>
          </a:p>
          <a:p>
            <a:pPr algn="ctr" defTabSz="672358" eaLnBrk="0" fontAlgn="base" hangingPunct="0">
              <a:spcBef>
                <a:spcPct val="0"/>
              </a:spcBef>
              <a:spcAft>
                <a:spcPct val="0"/>
              </a:spcAft>
            </a:pPr>
            <a:r>
              <a:rPr lang="en-US" altLang="en-US" sz="3235" dirty="0">
                <a:solidFill>
                  <a:srgbClr val="FF0000"/>
                </a:solidFill>
              </a:rPr>
              <a:t> </a:t>
            </a:r>
          </a:p>
        </p:txBody>
      </p:sp>
    </p:spTree>
  </p:cSld>
  <p:clrMapOvr>
    <a:masterClrMapping/>
  </p:clrMapOvr>
  <p:transition spd="slow">
    <p:checker/>
    <p:sndAc>
      <p:stSnd>
        <p:snd r:embed="rId3" name="projctor.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3630622" y="91052"/>
            <a:ext cx="4930756" cy="6675711"/>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1471" dirty="0">
              <a:solidFill>
                <a:srgbClr val="FF0000"/>
              </a:solidFill>
            </a:endParaRPr>
          </a:p>
          <a:p>
            <a:pPr algn="ctr" defTabSz="672358" eaLnBrk="0" fontAlgn="base" hangingPunct="0">
              <a:spcBef>
                <a:spcPct val="0"/>
              </a:spcBef>
              <a:spcAft>
                <a:spcPct val="0"/>
              </a:spcAft>
            </a:pPr>
            <a:r>
              <a:rPr lang="en-US" altLang="en-US" sz="3529" dirty="0">
                <a:solidFill>
                  <a:srgbClr val="FFFF00"/>
                </a:solidFill>
              </a:rPr>
              <a:t>GOD  NEEDS  MY</a:t>
            </a:r>
          </a:p>
          <a:p>
            <a:pPr algn="ctr" defTabSz="672358" eaLnBrk="0" fontAlgn="base" hangingPunct="0">
              <a:spcBef>
                <a:spcPct val="0"/>
              </a:spcBef>
              <a:spcAft>
                <a:spcPct val="0"/>
              </a:spcAft>
            </a:pPr>
            <a:r>
              <a:rPr lang="en-US" altLang="en-US" sz="3529" dirty="0">
                <a:solidFill>
                  <a:srgbClr val="FFFF00"/>
                </a:solidFill>
              </a:rPr>
              <a:t>AVAILABILITY</a:t>
            </a:r>
          </a:p>
          <a:p>
            <a:pPr algn="ctr" defTabSz="672358" eaLnBrk="0" fontAlgn="base" hangingPunct="0">
              <a:spcBef>
                <a:spcPct val="0"/>
              </a:spcBef>
              <a:spcAft>
                <a:spcPct val="0"/>
              </a:spcAft>
            </a:pPr>
            <a:r>
              <a:rPr lang="en-US" altLang="en-US" sz="2647" dirty="0">
                <a:solidFill>
                  <a:srgbClr val="FFFF00"/>
                </a:solidFill>
              </a:rPr>
              <a:t>(Vs.  MY  ABILITY)</a:t>
            </a:r>
          </a:p>
          <a:p>
            <a:pPr algn="ctr" defTabSz="672358" eaLnBrk="0" fontAlgn="base" hangingPunct="0">
              <a:spcBef>
                <a:spcPct val="0"/>
              </a:spcBef>
              <a:spcAft>
                <a:spcPct val="0"/>
              </a:spcAft>
            </a:pPr>
            <a:endParaRPr lang="en-US" altLang="en-US" sz="3529" dirty="0">
              <a:solidFill>
                <a:srgbClr val="FFFF00"/>
              </a:solidFill>
            </a:endParaRPr>
          </a:p>
          <a:p>
            <a:pPr algn="ctr" defTabSz="672358" eaLnBrk="0" fontAlgn="base" hangingPunct="0">
              <a:spcBef>
                <a:spcPct val="0"/>
              </a:spcBef>
              <a:spcAft>
                <a:spcPct val="0"/>
              </a:spcAft>
            </a:pPr>
            <a:r>
              <a:rPr lang="en-US" altLang="en-US" sz="3235" dirty="0">
                <a:solidFill>
                  <a:srgbClr val="FFFFFF"/>
                </a:solidFill>
              </a:rPr>
              <a:t>I NEED HIS ABILITY</a:t>
            </a:r>
          </a:p>
          <a:p>
            <a:pPr algn="ctr" defTabSz="672358" eaLnBrk="0" fontAlgn="base" hangingPunct="0">
              <a:spcBef>
                <a:spcPct val="0"/>
              </a:spcBef>
              <a:spcAft>
                <a:spcPct val="0"/>
              </a:spcAft>
            </a:pPr>
            <a:r>
              <a:rPr lang="en-US" altLang="en-US" sz="2353" dirty="0">
                <a:solidFill>
                  <a:srgbClr val="FFFFFF"/>
                </a:solidFill>
              </a:rPr>
              <a:t>(DIVINE  ANOINTING)</a:t>
            </a:r>
          </a:p>
          <a:p>
            <a:pPr algn="ctr" defTabSz="672358" eaLnBrk="0" fontAlgn="base" hangingPunct="0">
              <a:spcBef>
                <a:spcPct val="0"/>
              </a:spcBef>
              <a:spcAft>
                <a:spcPct val="0"/>
              </a:spcAft>
            </a:pPr>
            <a:endParaRPr lang="en-US" altLang="en-US" sz="3529" dirty="0">
              <a:solidFill>
                <a:srgbClr val="FFFFFF"/>
              </a:solidFill>
            </a:endParaRPr>
          </a:p>
          <a:p>
            <a:pPr algn="ctr" defTabSz="672358" eaLnBrk="0" fontAlgn="base" hangingPunct="0">
              <a:spcBef>
                <a:spcPct val="0"/>
              </a:spcBef>
              <a:spcAft>
                <a:spcPct val="0"/>
              </a:spcAft>
            </a:pPr>
            <a:r>
              <a:rPr lang="en-US" altLang="en-US" sz="3235" dirty="0">
                <a:solidFill>
                  <a:srgbClr val="FFFF00"/>
                </a:solidFill>
              </a:rPr>
              <a:t>MY  AVAILABILITY</a:t>
            </a:r>
          </a:p>
          <a:p>
            <a:pPr algn="ctr" defTabSz="672358" eaLnBrk="0" fontAlgn="base" hangingPunct="0">
              <a:spcBef>
                <a:spcPct val="0"/>
              </a:spcBef>
              <a:spcAft>
                <a:spcPct val="0"/>
              </a:spcAft>
            </a:pPr>
            <a:endParaRPr lang="en-US" altLang="en-US" sz="294" dirty="0">
              <a:solidFill>
                <a:srgbClr val="FFFF00"/>
              </a:solidFill>
            </a:endParaRPr>
          </a:p>
          <a:p>
            <a:pPr algn="ctr" defTabSz="672358" eaLnBrk="0" fontAlgn="base" hangingPunct="0">
              <a:spcBef>
                <a:spcPct val="0"/>
              </a:spcBef>
              <a:spcAft>
                <a:spcPct val="0"/>
              </a:spcAft>
            </a:pPr>
            <a:r>
              <a:rPr lang="en-US" altLang="en-US" sz="3235" dirty="0">
                <a:solidFill>
                  <a:srgbClr val="FFFF00"/>
                </a:solidFill>
              </a:rPr>
              <a:t>GIVES  GOD </a:t>
            </a:r>
          </a:p>
          <a:p>
            <a:pPr algn="ctr" defTabSz="672358" eaLnBrk="0" fontAlgn="base" hangingPunct="0">
              <a:spcBef>
                <a:spcPct val="0"/>
              </a:spcBef>
              <a:spcAft>
                <a:spcPct val="0"/>
              </a:spcAft>
            </a:pPr>
            <a:endParaRPr lang="en-US" altLang="en-US" sz="294" dirty="0">
              <a:solidFill>
                <a:srgbClr val="FFFF00"/>
              </a:solidFill>
            </a:endParaRPr>
          </a:p>
          <a:p>
            <a:pPr algn="ctr" defTabSz="672358" eaLnBrk="0" fontAlgn="base" hangingPunct="0">
              <a:spcBef>
                <a:spcPct val="0"/>
              </a:spcBef>
              <a:spcAft>
                <a:spcPct val="0"/>
              </a:spcAft>
            </a:pPr>
            <a:r>
              <a:rPr lang="en-US" altLang="en-US" sz="3235" dirty="0">
                <a:solidFill>
                  <a:srgbClr val="FFFF00"/>
                </a:solidFill>
              </a:rPr>
              <a:t>OPPORTUNITY </a:t>
            </a:r>
          </a:p>
          <a:p>
            <a:pPr algn="ctr" defTabSz="672358" eaLnBrk="0" fontAlgn="base" hangingPunct="0">
              <a:spcBef>
                <a:spcPct val="0"/>
              </a:spcBef>
              <a:spcAft>
                <a:spcPct val="0"/>
              </a:spcAft>
            </a:pPr>
            <a:endParaRPr lang="en-US" altLang="en-US" sz="294" dirty="0">
              <a:solidFill>
                <a:srgbClr val="FFFF00"/>
              </a:solidFill>
            </a:endParaRPr>
          </a:p>
          <a:p>
            <a:pPr algn="ctr" defTabSz="672358" eaLnBrk="0" fontAlgn="base" hangingPunct="0">
              <a:spcBef>
                <a:spcPct val="0"/>
              </a:spcBef>
              <a:spcAft>
                <a:spcPct val="0"/>
              </a:spcAft>
            </a:pPr>
            <a:r>
              <a:rPr lang="en-US" altLang="en-US" sz="3235" dirty="0">
                <a:solidFill>
                  <a:srgbClr val="FFFF00"/>
                </a:solidFill>
              </a:rPr>
              <a:t>TO  DO  A  MIRACLE</a:t>
            </a:r>
          </a:p>
          <a:p>
            <a:pPr algn="ctr" defTabSz="672358" eaLnBrk="0" fontAlgn="base" hangingPunct="0">
              <a:spcBef>
                <a:spcPct val="0"/>
              </a:spcBef>
              <a:spcAft>
                <a:spcPct val="0"/>
              </a:spcAft>
            </a:pPr>
            <a:r>
              <a:rPr lang="en-US" altLang="en-US" sz="294" dirty="0">
                <a:solidFill>
                  <a:srgbClr val="FFFF00"/>
                </a:solidFill>
              </a:rPr>
              <a:t> </a:t>
            </a:r>
          </a:p>
          <a:p>
            <a:pPr algn="ctr" defTabSz="672358" eaLnBrk="0" fontAlgn="base" hangingPunct="0">
              <a:spcBef>
                <a:spcPct val="0"/>
              </a:spcBef>
              <a:spcAft>
                <a:spcPct val="0"/>
              </a:spcAft>
            </a:pPr>
            <a:r>
              <a:rPr lang="en-US" altLang="en-US" sz="3235" dirty="0">
                <a:solidFill>
                  <a:srgbClr val="FFFF00"/>
                </a:solidFill>
              </a:rPr>
              <a:t>THROUGH  ME</a:t>
            </a:r>
          </a:p>
          <a:p>
            <a:pPr algn="ctr" defTabSz="672358" eaLnBrk="0" fontAlgn="base" hangingPunct="0">
              <a:spcBef>
                <a:spcPct val="0"/>
              </a:spcBef>
              <a:spcAft>
                <a:spcPct val="0"/>
              </a:spcAft>
            </a:pPr>
            <a:endParaRPr lang="en-US" altLang="en-US" sz="1765" dirty="0">
              <a:solidFill>
                <a:srgbClr val="FFFF00"/>
              </a:solidFill>
            </a:endParaRPr>
          </a:p>
        </p:txBody>
      </p:sp>
    </p:spTree>
  </p:cSld>
  <p:clrMapOvr>
    <a:masterClrMapping/>
  </p:clrMapOvr>
  <p:transition spd="slow">
    <p:checker/>
    <p:sndAc>
      <p:stSnd>
        <p:snd r:embed="rId3" name="projcto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3518560" y="168094"/>
            <a:ext cx="5154881" cy="6722580"/>
          </a:xfrm>
          <a:prstGeom prst="rect">
            <a:avLst/>
          </a:prstGeom>
          <a:gradFill rotWithShape="0">
            <a:gsLst>
              <a:gs pos="0">
                <a:schemeClr val="tx1"/>
              </a:gs>
              <a:gs pos="50000">
                <a:srgbClr val="800080"/>
              </a:gs>
              <a:gs pos="100000">
                <a:schemeClr val="tx1"/>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77027" eaLnBrk="0" fontAlgn="base" hangingPunct="0">
              <a:spcBef>
                <a:spcPct val="50000"/>
              </a:spcBef>
              <a:spcAft>
                <a:spcPct val="0"/>
              </a:spcAft>
              <a:defRPr/>
            </a:pPr>
            <a:r>
              <a:rPr lang="en-US" altLang="en-US" sz="2794" b="1" dirty="0">
                <a:solidFill>
                  <a:srgbClr val="FF3300"/>
                </a:solidFill>
              </a:rPr>
              <a:t> </a:t>
            </a:r>
            <a:r>
              <a:rPr lang="en-US" altLang="en-US" sz="3235" b="1" u="sng" dirty="0">
                <a:solidFill>
                  <a:srgbClr val="FFFF00"/>
                </a:solidFill>
              </a:rPr>
              <a:t>CHURCH  GROWTH</a:t>
            </a:r>
          </a:p>
          <a:p>
            <a:pPr defTabSz="677027" eaLnBrk="0" fontAlgn="base" hangingPunct="0">
              <a:spcBef>
                <a:spcPct val="50000"/>
              </a:spcBef>
              <a:spcAft>
                <a:spcPct val="0"/>
              </a:spcAft>
              <a:defRPr/>
            </a:pPr>
            <a:endParaRPr lang="en-US" altLang="en-US" sz="588" b="1" dirty="0">
              <a:solidFill>
                <a:srgbClr val="FFFF00"/>
              </a:solidFill>
            </a:endParaRPr>
          </a:p>
          <a:p>
            <a:pPr defTabSz="677027" eaLnBrk="0" fontAlgn="base" hangingPunct="0">
              <a:spcBef>
                <a:spcPct val="50000"/>
              </a:spcBef>
              <a:spcAft>
                <a:spcPct val="0"/>
              </a:spcAft>
              <a:defRPr/>
            </a:pPr>
            <a:r>
              <a:rPr lang="en-US" altLang="en-US" sz="1765" b="1" dirty="0">
                <a:solidFill>
                  <a:srgbClr val="FFFFFF"/>
                </a:solidFill>
              </a:rPr>
              <a:t>FACTORS THAT PRODUCE GROWTH:</a:t>
            </a:r>
          </a:p>
          <a:p>
            <a:pPr defTabSz="677027" eaLnBrk="0" fontAlgn="base" hangingPunct="0">
              <a:spcBef>
                <a:spcPct val="50000"/>
              </a:spcBef>
              <a:spcAft>
                <a:spcPct val="0"/>
              </a:spcAft>
              <a:defRPr/>
            </a:pPr>
            <a:r>
              <a:rPr lang="en-US" altLang="en-US" sz="1765" b="1" dirty="0">
                <a:solidFill>
                  <a:srgbClr val="FFFFFF"/>
                </a:solidFill>
              </a:rPr>
              <a:t>   - NUMBER OF VISITORS WHO COME</a:t>
            </a:r>
          </a:p>
          <a:p>
            <a:pPr defTabSz="677027" eaLnBrk="0" fontAlgn="base" hangingPunct="0">
              <a:spcBef>
                <a:spcPct val="50000"/>
              </a:spcBef>
              <a:spcAft>
                <a:spcPct val="0"/>
              </a:spcAft>
              <a:defRPr/>
            </a:pPr>
            <a:r>
              <a:rPr lang="en-US" altLang="en-US" sz="1765" b="1" dirty="0">
                <a:solidFill>
                  <a:srgbClr val="FFFFFF"/>
                </a:solidFill>
              </a:rPr>
              <a:t>   - NUMBER OF VISITORS WHO WE</a:t>
            </a:r>
            <a:r>
              <a:rPr lang="en-US" altLang="en-US" sz="294" b="1" dirty="0">
                <a:solidFill>
                  <a:srgbClr val="FFFFFF"/>
                </a:solidFill>
              </a:rPr>
              <a:t>         </a:t>
            </a:r>
            <a:r>
              <a:rPr lang="en-US" altLang="en-US" sz="1765" b="1" dirty="0">
                <a:solidFill>
                  <a:srgbClr val="FFFFFF"/>
                </a:solidFill>
              </a:rPr>
              <a:t>KEEP</a:t>
            </a:r>
          </a:p>
          <a:p>
            <a:pPr defTabSz="677027" eaLnBrk="0" fontAlgn="base" hangingPunct="0">
              <a:spcBef>
                <a:spcPct val="50000"/>
              </a:spcBef>
              <a:spcAft>
                <a:spcPct val="0"/>
              </a:spcAft>
              <a:defRPr/>
            </a:pPr>
            <a:endParaRPr lang="en-US" altLang="en-US" sz="1765" b="1" dirty="0">
              <a:solidFill>
                <a:srgbClr val="FFFF00"/>
              </a:solidFill>
            </a:endParaRPr>
          </a:p>
          <a:p>
            <a:pPr defTabSz="677027" eaLnBrk="0" fontAlgn="base" hangingPunct="0">
              <a:spcBef>
                <a:spcPct val="50000"/>
              </a:spcBef>
              <a:spcAft>
                <a:spcPct val="0"/>
              </a:spcAft>
              <a:defRPr/>
            </a:pPr>
            <a:r>
              <a:rPr lang="en-US" altLang="en-US" sz="1765" b="1" dirty="0">
                <a:solidFill>
                  <a:srgbClr val="FFFF00"/>
                </a:solidFill>
              </a:rPr>
              <a:t>THE AVERAGE NUMBER OF VISITORS PER YEAR IS THE NUMBER IN ATTENDANCE ON SUNDAY MORNING.                                    </a:t>
            </a:r>
          </a:p>
          <a:p>
            <a:pPr defTabSz="677027" eaLnBrk="0" fontAlgn="base" hangingPunct="0">
              <a:spcBef>
                <a:spcPct val="50000"/>
              </a:spcBef>
              <a:spcAft>
                <a:spcPct val="0"/>
              </a:spcAft>
              <a:defRPr/>
            </a:pPr>
            <a:r>
              <a:rPr lang="en-US" altLang="en-US" sz="1765" b="1" dirty="0">
                <a:solidFill>
                  <a:srgbClr val="FFFF00"/>
                </a:solidFill>
              </a:rPr>
              <a:t>     (FAST GROWING CHURCHES:  3-5X)</a:t>
            </a:r>
          </a:p>
          <a:p>
            <a:pPr defTabSz="677027" eaLnBrk="0" fontAlgn="base" hangingPunct="0">
              <a:spcBef>
                <a:spcPct val="50000"/>
              </a:spcBef>
              <a:spcAft>
                <a:spcPct val="0"/>
              </a:spcAft>
              <a:defRPr/>
            </a:pPr>
            <a:endParaRPr lang="en-US" altLang="en-US" sz="1765" b="1" dirty="0">
              <a:solidFill>
                <a:srgbClr val="FFFF00"/>
              </a:solidFill>
            </a:endParaRPr>
          </a:p>
          <a:p>
            <a:pPr defTabSz="677027" eaLnBrk="0" fontAlgn="base" hangingPunct="0">
              <a:spcBef>
                <a:spcPct val="50000"/>
              </a:spcBef>
              <a:spcAft>
                <a:spcPct val="0"/>
              </a:spcAft>
              <a:defRPr/>
            </a:pPr>
            <a:r>
              <a:rPr lang="en-US" altLang="en-US" sz="1765" b="1" dirty="0">
                <a:solidFill>
                  <a:srgbClr val="FFFFFF"/>
                </a:solidFill>
              </a:rPr>
              <a:t>75-95% OF VISITORS ARE INVITED BY A MEMBER</a:t>
            </a:r>
          </a:p>
          <a:p>
            <a:pPr defTabSz="677027" eaLnBrk="0" fontAlgn="base" hangingPunct="0">
              <a:spcBef>
                <a:spcPct val="50000"/>
              </a:spcBef>
              <a:spcAft>
                <a:spcPct val="0"/>
              </a:spcAft>
              <a:defRPr/>
            </a:pPr>
            <a:r>
              <a:rPr lang="en-US" altLang="en-US" sz="1765" b="1" dirty="0">
                <a:solidFill>
                  <a:srgbClr val="FFFFFF"/>
                </a:solidFill>
              </a:rPr>
              <a:t>75% OF VISITORS ARE LOOKING FOR RELATIONSHIPS  (FRIENDS)</a:t>
            </a:r>
            <a:r>
              <a:rPr lang="en-US" altLang="en-US" sz="1765" b="1" dirty="0">
                <a:solidFill>
                  <a:srgbClr val="FFFF00"/>
                </a:solidFill>
              </a:rPr>
              <a:t> </a:t>
            </a:r>
          </a:p>
          <a:p>
            <a:pPr defTabSz="677027" eaLnBrk="0" fontAlgn="base" hangingPunct="0">
              <a:spcBef>
                <a:spcPct val="50000"/>
              </a:spcBef>
              <a:spcAft>
                <a:spcPct val="0"/>
              </a:spcAft>
              <a:defRPr/>
            </a:pPr>
            <a:endParaRPr lang="en-US" altLang="en-US" sz="588" b="1" dirty="0">
              <a:solidFill>
                <a:srgbClr val="FFFF00"/>
              </a:solidFill>
            </a:endParaRPr>
          </a:p>
          <a:p>
            <a:pPr algn="ctr" defTabSz="677027" eaLnBrk="0" fontAlgn="base" hangingPunct="0">
              <a:spcBef>
                <a:spcPct val="50000"/>
              </a:spcBef>
              <a:spcAft>
                <a:spcPct val="0"/>
              </a:spcAft>
              <a:defRPr/>
            </a:pPr>
            <a:r>
              <a:rPr lang="en-US" altLang="en-US" sz="1765" b="1" dirty="0">
                <a:solidFill>
                  <a:srgbClr val="FFFF00"/>
                </a:solidFill>
              </a:rPr>
              <a:t>THEY ARE ALL LOOKING FOR SOMEONE TO </a:t>
            </a:r>
            <a:r>
              <a:rPr lang="en-US" altLang="en-US" sz="2059" b="1" u="sng" dirty="0">
                <a:solidFill>
                  <a:srgbClr val="FFFF00"/>
                </a:solidFill>
              </a:rPr>
              <a:t>MEET THEIR NEEDS</a:t>
            </a:r>
            <a:r>
              <a:rPr lang="en-US" altLang="en-US" sz="1765" b="1" dirty="0">
                <a:solidFill>
                  <a:srgbClr val="FFFF00"/>
                </a:solidFill>
              </a:rPr>
              <a:t> </a:t>
            </a:r>
            <a:r>
              <a:rPr lang="en-US" altLang="en-US" sz="1765" dirty="0">
                <a:solidFill>
                  <a:srgbClr val="FFFF00"/>
                </a:solidFill>
              </a:rPr>
              <a:t>                  </a:t>
            </a:r>
          </a:p>
          <a:p>
            <a:pPr defTabSz="677027" eaLnBrk="0" fontAlgn="base" hangingPunct="0">
              <a:spcBef>
                <a:spcPct val="50000"/>
              </a:spcBef>
              <a:spcAft>
                <a:spcPct val="0"/>
              </a:spcAft>
              <a:defRPr/>
            </a:pPr>
            <a:r>
              <a:rPr lang="en-US" altLang="en-US" sz="1765" dirty="0">
                <a:solidFill>
                  <a:srgbClr val="FFFF00"/>
                </a:solidFill>
              </a:rPr>
              <a:t>  </a:t>
            </a:r>
          </a:p>
        </p:txBody>
      </p:sp>
    </p:spTree>
  </p:cSld>
  <p:clrMapOvr>
    <a:masterClrMapping/>
  </p:clrMapOvr>
  <p:transition spd="slow">
    <p:checker/>
    <p:sndAc>
      <p:stSnd>
        <p:snd r:embed="rId3" name="projcto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3518559" y="102725"/>
            <a:ext cx="5182897" cy="6654293"/>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1031875" indent="-460375" defTabSz="920750">
              <a:spcBef>
                <a:spcPct val="20000"/>
              </a:spcBef>
              <a:buChar char="–"/>
              <a:defRPr sz="2800">
                <a:solidFill>
                  <a:schemeClr val="tx1"/>
                </a:solidFill>
                <a:latin typeface="Times New Roman" panose="02020603050405020304" pitchFamily="18" charset="0"/>
              </a:defRPr>
            </a:lvl2pPr>
            <a:lvl3pPr marL="1606550" indent="-460375" defTabSz="920750">
              <a:spcBef>
                <a:spcPct val="20000"/>
              </a:spcBef>
              <a:buChar char="•"/>
              <a:defRPr sz="2400">
                <a:solidFill>
                  <a:schemeClr val="tx1"/>
                </a:solidFill>
                <a:latin typeface="Times New Roman" panose="02020603050405020304" pitchFamily="18" charset="0"/>
              </a:defRPr>
            </a:lvl3pPr>
            <a:lvl4pPr marL="2176463" indent="-455613" defTabSz="920750">
              <a:spcBef>
                <a:spcPct val="20000"/>
              </a:spcBef>
              <a:buChar char="–"/>
              <a:defRPr sz="2000">
                <a:solidFill>
                  <a:schemeClr val="tx1"/>
                </a:solidFill>
                <a:latin typeface="Times New Roman" panose="02020603050405020304" pitchFamily="18" charset="0"/>
              </a:defRPr>
            </a:lvl4pPr>
            <a:lvl5pPr marL="2754313" indent="-463550" defTabSz="920750">
              <a:spcBef>
                <a:spcPct val="20000"/>
              </a:spcBef>
              <a:buChar char="»"/>
              <a:defRPr sz="2000">
                <a:solidFill>
                  <a:schemeClr val="tx1"/>
                </a:solidFill>
                <a:latin typeface="Times New Roman" panose="02020603050405020304" pitchFamily="18" charset="0"/>
              </a:defRPr>
            </a:lvl5pPr>
            <a:lvl6pPr marL="32115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6687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41259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583113" indent="-4635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77027" eaLnBrk="0" fontAlgn="base" hangingPunct="0">
              <a:spcBef>
                <a:spcPct val="0"/>
              </a:spcBef>
              <a:spcAft>
                <a:spcPct val="0"/>
              </a:spcAft>
              <a:buNone/>
            </a:pPr>
            <a:endParaRPr lang="en-US" altLang="en-US" sz="1176" b="1" dirty="0">
              <a:solidFill>
                <a:srgbClr val="800080"/>
              </a:solidFill>
            </a:endParaRPr>
          </a:p>
          <a:p>
            <a:pPr defTabSz="677027" eaLnBrk="0" fontAlgn="base" hangingPunct="0">
              <a:spcBef>
                <a:spcPct val="0"/>
              </a:spcBef>
              <a:spcAft>
                <a:spcPct val="0"/>
              </a:spcAft>
              <a:buNone/>
            </a:pPr>
            <a:endParaRPr lang="en-US" altLang="en-US" sz="735" b="1" dirty="0">
              <a:solidFill>
                <a:srgbClr val="800080"/>
              </a:solidFill>
            </a:endParaRPr>
          </a:p>
          <a:p>
            <a:pPr defTabSz="677027" eaLnBrk="0" fontAlgn="base" hangingPunct="0">
              <a:spcBef>
                <a:spcPct val="0"/>
              </a:spcBef>
              <a:spcAft>
                <a:spcPct val="0"/>
              </a:spcAft>
              <a:buNone/>
            </a:pPr>
            <a:endParaRPr lang="en-US" altLang="en-US" sz="735" b="1" dirty="0">
              <a:solidFill>
                <a:srgbClr val="800080"/>
              </a:solidFill>
            </a:endParaRPr>
          </a:p>
          <a:p>
            <a:pPr algn="ctr" defTabSz="677027" eaLnBrk="0" fontAlgn="base" hangingPunct="0">
              <a:spcBef>
                <a:spcPct val="0"/>
              </a:spcBef>
              <a:spcAft>
                <a:spcPct val="0"/>
              </a:spcAft>
              <a:buNone/>
            </a:pPr>
            <a:r>
              <a:rPr lang="en-US" altLang="en-US" sz="2941" b="1" dirty="0">
                <a:solidFill>
                  <a:srgbClr val="800080"/>
                </a:solidFill>
                <a:latin typeface="Algerian" panose="04020705040A02060702" pitchFamily="82" charset="0"/>
              </a:rPr>
              <a:t>THE HIGHEST PERCENTAGE OF NEW CONVERTS COME FROM:</a:t>
            </a:r>
          </a:p>
          <a:p>
            <a:pPr defTabSz="677027" eaLnBrk="0" fontAlgn="base" hangingPunct="0">
              <a:spcBef>
                <a:spcPct val="0"/>
              </a:spcBef>
              <a:spcAft>
                <a:spcPct val="0"/>
              </a:spcAft>
              <a:buNone/>
            </a:pPr>
            <a:endParaRPr lang="en-US" altLang="en-US" sz="2941" b="1" dirty="0">
              <a:solidFill>
                <a:srgbClr val="800080"/>
              </a:solidFill>
              <a:latin typeface="Vinque" panose="020E0503000000020003" pitchFamily="34" charset="0"/>
            </a:endParaRPr>
          </a:p>
          <a:p>
            <a:pPr algn="ctr" defTabSz="677027" eaLnBrk="0" fontAlgn="base" hangingPunct="0">
              <a:spcBef>
                <a:spcPct val="0"/>
              </a:spcBef>
              <a:spcAft>
                <a:spcPct val="0"/>
              </a:spcAft>
              <a:buNone/>
            </a:pPr>
            <a:r>
              <a:rPr lang="en-US" altLang="en-US" sz="2353" b="1" dirty="0">
                <a:solidFill>
                  <a:srgbClr val="FF0000"/>
                </a:solidFill>
                <a:latin typeface="Algerian" panose="04020705040A02060702" pitchFamily="82" charset="0"/>
              </a:rPr>
              <a:t>1. </a:t>
            </a:r>
            <a:r>
              <a:rPr lang="en-US" altLang="en-US" sz="2059" b="1" dirty="0">
                <a:solidFill>
                  <a:srgbClr val="FF0000"/>
                </a:solidFill>
                <a:latin typeface="Algerian" panose="04020705040A02060702" pitchFamily="82" charset="0"/>
              </a:rPr>
              <a:t>PEOPLE WE HAVE ESTABLISHED A   RELATIONSHIP WITH AND INVITE</a:t>
            </a:r>
          </a:p>
          <a:p>
            <a:pPr defTabSz="677027" eaLnBrk="0" fontAlgn="base" hangingPunct="0">
              <a:spcBef>
                <a:spcPct val="0"/>
              </a:spcBef>
              <a:spcAft>
                <a:spcPct val="0"/>
              </a:spcAft>
              <a:buNone/>
            </a:pPr>
            <a:r>
              <a:rPr lang="en-US" altLang="en-US" sz="1765" b="1" dirty="0">
                <a:solidFill>
                  <a:srgbClr val="800080"/>
                </a:solidFill>
              </a:rPr>
              <a:t> </a:t>
            </a:r>
          </a:p>
          <a:p>
            <a:pPr defTabSz="677027" eaLnBrk="0" fontAlgn="base" hangingPunct="0">
              <a:spcBef>
                <a:spcPct val="0"/>
              </a:spcBef>
              <a:spcAft>
                <a:spcPct val="0"/>
              </a:spcAft>
              <a:buNone/>
            </a:pPr>
            <a:r>
              <a:rPr lang="en-US" altLang="en-US" sz="2059" b="1" dirty="0">
                <a:solidFill>
                  <a:srgbClr val="FF0000"/>
                </a:solidFill>
                <a:latin typeface="Algerian" panose="04020705040A02060702" pitchFamily="82" charset="0"/>
              </a:rPr>
              <a:t>    </a:t>
            </a:r>
            <a:r>
              <a:rPr lang="en-US" altLang="en-US" sz="2353" b="1" dirty="0">
                <a:solidFill>
                  <a:srgbClr val="0000FF"/>
                </a:solidFill>
                <a:latin typeface="Algerian" panose="04020705040A02060702" pitchFamily="82" charset="0"/>
              </a:rPr>
              <a:t>2. </a:t>
            </a:r>
            <a:r>
              <a:rPr lang="en-US" altLang="en-US" sz="2059" b="1" dirty="0">
                <a:solidFill>
                  <a:srgbClr val="0000FF"/>
                </a:solidFill>
                <a:latin typeface="Algerian" panose="04020705040A02060702" pitchFamily="82" charset="0"/>
              </a:rPr>
              <a:t>VISITORS TO THE CHURCH</a:t>
            </a:r>
          </a:p>
          <a:p>
            <a:pPr defTabSz="677027" eaLnBrk="0" fontAlgn="base" hangingPunct="0">
              <a:spcBef>
                <a:spcPct val="0"/>
              </a:spcBef>
              <a:spcAft>
                <a:spcPct val="0"/>
              </a:spcAft>
              <a:buNone/>
            </a:pPr>
            <a:r>
              <a:rPr lang="en-US" altLang="en-US" sz="2353" b="1" dirty="0">
                <a:solidFill>
                  <a:srgbClr val="0000FF"/>
                </a:solidFill>
                <a:latin typeface="Algerian" panose="04020705040A02060702" pitchFamily="82" charset="0"/>
              </a:rPr>
              <a:t>        </a:t>
            </a:r>
            <a:r>
              <a:rPr lang="en-US" altLang="en-US" sz="1324" dirty="0">
                <a:solidFill>
                  <a:srgbClr val="0000FF"/>
                </a:solidFill>
                <a:latin typeface="Arial Black" panose="020B0A04020102020204" pitchFamily="34" charset="0"/>
              </a:rPr>
              <a:t>(Who come on their own, possibly from</a:t>
            </a:r>
          </a:p>
          <a:p>
            <a:pPr defTabSz="677027" eaLnBrk="0" fontAlgn="base" hangingPunct="0">
              <a:spcBef>
                <a:spcPct val="0"/>
              </a:spcBef>
              <a:spcAft>
                <a:spcPct val="0"/>
              </a:spcAft>
              <a:buNone/>
            </a:pPr>
            <a:r>
              <a:rPr lang="en-US" altLang="en-US" sz="1324" dirty="0">
                <a:solidFill>
                  <a:srgbClr val="0000FF"/>
                </a:solidFill>
                <a:latin typeface="Arial Black" panose="020B0A04020102020204" pitchFamily="34" charset="0"/>
              </a:rPr>
              <a:t>           some advertisement or special program </a:t>
            </a:r>
          </a:p>
          <a:p>
            <a:pPr defTabSz="677027" eaLnBrk="0" fontAlgn="base" hangingPunct="0">
              <a:spcBef>
                <a:spcPct val="0"/>
              </a:spcBef>
              <a:spcAft>
                <a:spcPct val="0"/>
              </a:spcAft>
              <a:buNone/>
            </a:pPr>
            <a:r>
              <a:rPr lang="en-US" altLang="en-US" sz="1324" dirty="0">
                <a:solidFill>
                  <a:srgbClr val="0000FF"/>
                </a:solidFill>
                <a:latin typeface="Arial Black" panose="020B0A04020102020204" pitchFamily="34" charset="0"/>
              </a:rPr>
              <a:t>           or promotion)</a:t>
            </a:r>
          </a:p>
          <a:p>
            <a:pPr defTabSz="677027" eaLnBrk="0" fontAlgn="base" hangingPunct="0">
              <a:spcBef>
                <a:spcPct val="0"/>
              </a:spcBef>
              <a:spcAft>
                <a:spcPct val="0"/>
              </a:spcAft>
              <a:buNone/>
            </a:pPr>
            <a:endParaRPr lang="en-US" altLang="en-US" sz="1765" b="1" dirty="0">
              <a:solidFill>
                <a:srgbClr val="3333CC"/>
              </a:solidFill>
            </a:endParaRPr>
          </a:p>
          <a:p>
            <a:pPr defTabSz="677027" eaLnBrk="0" fontAlgn="base" hangingPunct="0">
              <a:spcBef>
                <a:spcPct val="0"/>
              </a:spcBef>
              <a:spcAft>
                <a:spcPct val="0"/>
              </a:spcAft>
              <a:buNone/>
            </a:pPr>
            <a:r>
              <a:rPr lang="en-US" altLang="en-US" sz="2059" b="1" dirty="0">
                <a:solidFill>
                  <a:srgbClr val="008000"/>
                </a:solidFill>
                <a:latin typeface="Algerian" panose="04020705040A02060702" pitchFamily="82" charset="0"/>
              </a:rPr>
              <a:t>   </a:t>
            </a:r>
            <a:r>
              <a:rPr lang="en-US" altLang="en-US" sz="2353" b="1" dirty="0">
                <a:solidFill>
                  <a:srgbClr val="006600"/>
                </a:solidFill>
                <a:latin typeface="Algerian" panose="04020705040A02060702" pitchFamily="82" charset="0"/>
              </a:rPr>
              <a:t>3. </a:t>
            </a:r>
            <a:r>
              <a:rPr lang="en-US" altLang="en-US" sz="2059" b="1" dirty="0">
                <a:solidFill>
                  <a:srgbClr val="006600"/>
                </a:solidFill>
                <a:latin typeface="Algerian" panose="04020705040A02060702" pitchFamily="82" charset="0"/>
              </a:rPr>
              <a:t>STRANGERS </a:t>
            </a:r>
            <a:r>
              <a:rPr lang="en-US" altLang="en-US" sz="2353" b="1" dirty="0">
                <a:solidFill>
                  <a:srgbClr val="006600"/>
                </a:solidFill>
                <a:latin typeface="Algerian" panose="04020705040A02060702" pitchFamily="82" charset="0"/>
              </a:rPr>
              <a:t> </a:t>
            </a:r>
          </a:p>
          <a:p>
            <a:pPr defTabSz="677027" eaLnBrk="0" fontAlgn="base" hangingPunct="0">
              <a:spcBef>
                <a:spcPct val="0"/>
              </a:spcBef>
              <a:spcAft>
                <a:spcPct val="0"/>
              </a:spcAft>
              <a:buNone/>
            </a:pPr>
            <a:r>
              <a:rPr lang="en-US" altLang="en-US" sz="2353" b="1" dirty="0">
                <a:solidFill>
                  <a:srgbClr val="006600"/>
                </a:solidFill>
                <a:latin typeface="Algerian" panose="04020705040A02060702" pitchFamily="82" charset="0"/>
              </a:rPr>
              <a:t>       -</a:t>
            </a:r>
            <a:r>
              <a:rPr lang="en-US" altLang="en-US" sz="2059" b="1" dirty="0">
                <a:solidFill>
                  <a:srgbClr val="006600"/>
                </a:solidFill>
                <a:latin typeface="Algerian" panose="04020705040A02060702" pitchFamily="82" charset="0"/>
              </a:rPr>
              <a:t> KNOCKING COLD DOORS</a:t>
            </a:r>
          </a:p>
          <a:p>
            <a:pPr defTabSz="677027" eaLnBrk="0" fontAlgn="base" hangingPunct="0">
              <a:spcBef>
                <a:spcPct val="0"/>
              </a:spcBef>
              <a:spcAft>
                <a:spcPct val="0"/>
              </a:spcAft>
              <a:buNone/>
            </a:pPr>
            <a:r>
              <a:rPr lang="en-US" altLang="en-US" sz="1765" b="1" dirty="0">
                <a:solidFill>
                  <a:srgbClr val="006600"/>
                </a:solidFill>
              </a:rPr>
              <a:t>             </a:t>
            </a:r>
            <a:r>
              <a:rPr lang="en-US" altLang="en-US" sz="1324" dirty="0">
                <a:solidFill>
                  <a:srgbClr val="006600"/>
                </a:solidFill>
                <a:latin typeface="Arial Black" panose="020B0A04020102020204" pitchFamily="34" charset="0"/>
              </a:rPr>
              <a:t>(Exception: God leading us to a door)</a:t>
            </a:r>
          </a:p>
          <a:p>
            <a:pPr defTabSz="677027" eaLnBrk="0" fontAlgn="base" hangingPunct="0">
              <a:spcBef>
                <a:spcPct val="0"/>
              </a:spcBef>
              <a:spcAft>
                <a:spcPct val="0"/>
              </a:spcAft>
              <a:buNone/>
            </a:pPr>
            <a:endParaRPr lang="en-US" altLang="en-US" sz="1324" b="1" dirty="0">
              <a:solidFill>
                <a:srgbClr val="006600"/>
              </a:solidFill>
            </a:endParaRPr>
          </a:p>
          <a:p>
            <a:pPr defTabSz="677027" eaLnBrk="0" fontAlgn="base" hangingPunct="0">
              <a:spcBef>
                <a:spcPct val="0"/>
              </a:spcBef>
              <a:spcAft>
                <a:spcPct val="0"/>
              </a:spcAft>
              <a:buNone/>
            </a:pPr>
            <a:endParaRPr lang="en-US" altLang="en-US" sz="1324" b="1" dirty="0">
              <a:solidFill>
                <a:srgbClr val="006600"/>
              </a:solidFill>
            </a:endParaRPr>
          </a:p>
          <a:p>
            <a:pPr defTabSz="677027" eaLnBrk="0" fontAlgn="base" hangingPunct="0">
              <a:spcBef>
                <a:spcPct val="0"/>
              </a:spcBef>
              <a:spcAft>
                <a:spcPct val="0"/>
              </a:spcAft>
              <a:buNone/>
            </a:pPr>
            <a:endParaRPr lang="en-US" altLang="en-US" sz="1324" b="1" dirty="0">
              <a:solidFill>
                <a:srgbClr val="006600"/>
              </a:solidFill>
            </a:endParaRPr>
          </a:p>
          <a:p>
            <a:pPr defTabSz="677027" eaLnBrk="0" fontAlgn="base" hangingPunct="0">
              <a:spcBef>
                <a:spcPct val="0"/>
              </a:spcBef>
              <a:spcAft>
                <a:spcPct val="0"/>
              </a:spcAft>
              <a:buNone/>
            </a:pPr>
            <a:endParaRPr lang="en-US" altLang="en-US" sz="1324" b="1" dirty="0">
              <a:solidFill>
                <a:srgbClr val="006600"/>
              </a:solidFill>
            </a:endParaRPr>
          </a:p>
          <a:p>
            <a:pPr defTabSz="677027" eaLnBrk="0" fontAlgn="base" hangingPunct="0">
              <a:spcBef>
                <a:spcPct val="0"/>
              </a:spcBef>
              <a:spcAft>
                <a:spcPct val="0"/>
              </a:spcAft>
              <a:buNone/>
            </a:pPr>
            <a:endParaRPr lang="en-US" altLang="en-US" sz="1324" b="1" dirty="0">
              <a:solidFill>
                <a:srgbClr val="006600"/>
              </a:solidFill>
            </a:endParaRPr>
          </a:p>
        </p:txBody>
      </p:sp>
    </p:spTree>
  </p:cSld>
  <p:clrMapOvr>
    <a:masterClrMapping/>
  </p:clrMapOvr>
  <p:transition spd="slow">
    <p:checker/>
    <p:sndAc>
      <p:stSnd>
        <p:snd r:embed="rId3" name="projcto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Text Box 2"/>
          <p:cNvSpPr txBox="1">
            <a:spLocks noChangeArrowheads="1"/>
          </p:cNvSpPr>
          <p:nvPr/>
        </p:nvSpPr>
        <p:spPr bwMode="auto">
          <a:xfrm>
            <a:off x="3574591" y="682882"/>
            <a:ext cx="5080173" cy="6111708"/>
          </a:xfrm>
          <a:prstGeom prst="rect">
            <a:avLst/>
          </a:prstGeom>
          <a:gradFill rotWithShape="0">
            <a:gsLst>
              <a:gs pos="0">
                <a:schemeClr val="tx1"/>
              </a:gs>
              <a:gs pos="50000">
                <a:srgbClr val="660066"/>
              </a:gs>
              <a:gs pos="100000">
                <a:schemeClr val="tx1"/>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defTabSz="677027" eaLnBrk="0" fontAlgn="base" hangingPunct="0">
              <a:spcBef>
                <a:spcPct val="50000"/>
              </a:spcBef>
              <a:spcAft>
                <a:spcPct val="0"/>
              </a:spcAft>
              <a:defRPr/>
            </a:pPr>
            <a:r>
              <a:rPr lang="en-US" altLang="en-US" sz="1765" b="1" dirty="0">
                <a:solidFill>
                  <a:srgbClr val="FFFF00"/>
                </a:solidFill>
              </a:rPr>
              <a:t>THE RELATIONAL CHURCH IS 15-20 TIMES THE AVERAGE ATTENDANCE</a:t>
            </a:r>
          </a:p>
          <a:p>
            <a:pPr defTabSz="677027" eaLnBrk="0" fontAlgn="base" hangingPunct="0">
              <a:spcBef>
                <a:spcPct val="50000"/>
              </a:spcBef>
              <a:spcAft>
                <a:spcPct val="0"/>
              </a:spcAft>
              <a:defRPr/>
            </a:pPr>
            <a:r>
              <a:rPr lang="en-US" altLang="en-US" sz="1765" b="1" dirty="0">
                <a:solidFill>
                  <a:srgbClr val="FFFFFF"/>
                </a:solidFill>
              </a:rPr>
              <a:t>MEMBERS INVITING  THOSE IN THEIR CIRCLE OF INFLUENCE THAT HAVE NEEDS.    EVERYONE HAS A CIRCLE OF 15-20 PEOPLE WITH WHOM THEY HAVE SOME LEVEL OF RELATIONSHIP</a:t>
            </a:r>
          </a:p>
          <a:p>
            <a:pPr defTabSz="677027" eaLnBrk="0" fontAlgn="base" hangingPunct="0">
              <a:spcBef>
                <a:spcPct val="50000"/>
              </a:spcBef>
              <a:spcAft>
                <a:spcPct val="0"/>
              </a:spcAft>
              <a:defRPr/>
            </a:pPr>
            <a:r>
              <a:rPr lang="en-US" altLang="en-US" sz="1765" b="1" dirty="0">
                <a:solidFill>
                  <a:srgbClr val="FFFFFF"/>
                </a:solidFill>
              </a:rPr>
              <a:t>SPECIAL EVENTS AT THE CHURCH</a:t>
            </a:r>
          </a:p>
          <a:p>
            <a:pPr defTabSz="677027" eaLnBrk="0" fontAlgn="base" hangingPunct="0">
              <a:spcBef>
                <a:spcPct val="50000"/>
              </a:spcBef>
              <a:spcAft>
                <a:spcPct val="0"/>
              </a:spcAft>
              <a:defRPr/>
            </a:pPr>
            <a:r>
              <a:rPr lang="en-US" altLang="en-US" sz="1765" b="1" dirty="0">
                <a:solidFill>
                  <a:srgbClr val="FFFF00"/>
                </a:solidFill>
              </a:rPr>
              <a:t>THE LOVE OF GOD FLOWS THROUGH</a:t>
            </a:r>
            <a:r>
              <a:rPr lang="en-US" altLang="en-US" sz="1765" b="1" u="sng" dirty="0">
                <a:solidFill>
                  <a:srgbClr val="FFFF00"/>
                </a:solidFill>
              </a:rPr>
              <a:t> RELATIONSHIPS</a:t>
            </a:r>
            <a:r>
              <a:rPr lang="en-US" altLang="en-US" sz="1765" b="1" dirty="0">
                <a:solidFill>
                  <a:srgbClr val="FFFF00"/>
                </a:solidFill>
              </a:rPr>
              <a:t> !</a:t>
            </a:r>
          </a:p>
          <a:p>
            <a:pPr defTabSz="677027" eaLnBrk="0" fontAlgn="base" hangingPunct="0">
              <a:spcBef>
                <a:spcPct val="50000"/>
              </a:spcBef>
              <a:spcAft>
                <a:spcPct val="0"/>
              </a:spcAft>
              <a:defRPr/>
            </a:pPr>
            <a:r>
              <a:rPr lang="en-US" altLang="en-US" sz="1765" b="1" dirty="0">
                <a:solidFill>
                  <a:srgbClr val="FFFF00"/>
                </a:solidFill>
              </a:rPr>
              <a:t>WE MUST BUILD </a:t>
            </a:r>
            <a:r>
              <a:rPr lang="en-US" altLang="en-US" sz="1765" b="1" u="sng" dirty="0">
                <a:solidFill>
                  <a:srgbClr val="FFFF00"/>
                </a:solidFill>
              </a:rPr>
              <a:t>RELATIONSHIPS </a:t>
            </a:r>
            <a:r>
              <a:rPr lang="en-US" altLang="en-US" sz="1765" b="1" dirty="0">
                <a:solidFill>
                  <a:srgbClr val="FFFF00"/>
                </a:solidFill>
              </a:rPr>
              <a:t>WITH PEOPLE IN NEED !</a:t>
            </a:r>
          </a:p>
          <a:p>
            <a:pPr defTabSz="677027" eaLnBrk="0" fontAlgn="base" hangingPunct="0">
              <a:spcBef>
                <a:spcPct val="50000"/>
              </a:spcBef>
              <a:spcAft>
                <a:spcPct val="0"/>
              </a:spcAft>
              <a:defRPr/>
            </a:pPr>
            <a:r>
              <a:rPr lang="en-US" altLang="en-US" sz="1765" b="1" dirty="0">
                <a:solidFill>
                  <a:srgbClr val="FFFFFF"/>
                </a:solidFill>
              </a:rPr>
              <a:t>THE ONLY CANDIDATES ARE THOSE WITH </a:t>
            </a:r>
            <a:r>
              <a:rPr lang="en-US" altLang="en-US" sz="1765" b="1" u="sng" dirty="0">
                <a:solidFill>
                  <a:srgbClr val="FFFFFF"/>
                </a:solidFill>
              </a:rPr>
              <a:t>NEEDS</a:t>
            </a:r>
            <a:r>
              <a:rPr lang="en-US" altLang="en-US" sz="1765" b="1" dirty="0">
                <a:solidFill>
                  <a:srgbClr val="FFFFFF"/>
                </a:solidFill>
              </a:rPr>
              <a:t> !</a:t>
            </a:r>
          </a:p>
          <a:p>
            <a:pPr defTabSz="677027" eaLnBrk="0" fontAlgn="base" hangingPunct="0">
              <a:spcBef>
                <a:spcPct val="50000"/>
              </a:spcBef>
              <a:spcAft>
                <a:spcPct val="0"/>
              </a:spcAft>
              <a:defRPr/>
            </a:pPr>
            <a:r>
              <a:rPr lang="en-US" altLang="en-US" sz="1765" b="1" dirty="0">
                <a:solidFill>
                  <a:srgbClr val="FFFFFF"/>
                </a:solidFill>
              </a:rPr>
              <a:t>SOUL WINNING IS MINISTERING TO PEOPLE WITH  </a:t>
            </a:r>
            <a:r>
              <a:rPr lang="en-US" altLang="en-US" sz="1765" b="1" u="sng" dirty="0">
                <a:solidFill>
                  <a:srgbClr val="FFFFFF"/>
                </a:solidFill>
              </a:rPr>
              <a:t>NEEDS</a:t>
            </a:r>
            <a:r>
              <a:rPr lang="en-US" altLang="en-US" sz="1765" b="1" dirty="0">
                <a:solidFill>
                  <a:srgbClr val="FFFFFF"/>
                </a:solidFill>
              </a:rPr>
              <a:t> !</a:t>
            </a:r>
          </a:p>
          <a:p>
            <a:pPr defTabSz="677027" eaLnBrk="0" fontAlgn="base" hangingPunct="0">
              <a:spcBef>
                <a:spcPct val="50000"/>
              </a:spcBef>
              <a:spcAft>
                <a:spcPct val="0"/>
              </a:spcAft>
              <a:defRPr/>
            </a:pPr>
            <a:r>
              <a:rPr lang="en-US" altLang="en-US" sz="1765" b="1" dirty="0">
                <a:solidFill>
                  <a:srgbClr val="FFFFFF"/>
                </a:solidFill>
              </a:rPr>
              <a:t>    - FIND A NEED &amp; FILL IT !</a:t>
            </a:r>
          </a:p>
          <a:p>
            <a:pPr defTabSz="677027" eaLnBrk="0" fontAlgn="base" hangingPunct="0">
              <a:spcBef>
                <a:spcPct val="50000"/>
              </a:spcBef>
              <a:spcAft>
                <a:spcPct val="0"/>
              </a:spcAft>
              <a:defRPr/>
            </a:pPr>
            <a:r>
              <a:rPr lang="en-US" altLang="en-US" sz="1765" b="1" dirty="0">
                <a:solidFill>
                  <a:srgbClr val="FFFFFF"/>
                </a:solidFill>
              </a:rPr>
              <a:t>    - FIND A HURT &amp; HEAL IT !</a:t>
            </a:r>
          </a:p>
          <a:p>
            <a:pPr defTabSz="677027" eaLnBrk="0" fontAlgn="base" hangingPunct="0">
              <a:spcBef>
                <a:spcPct val="50000"/>
              </a:spcBef>
              <a:spcAft>
                <a:spcPct val="0"/>
              </a:spcAft>
              <a:defRPr/>
            </a:pPr>
            <a:r>
              <a:rPr lang="en-US" altLang="en-US" sz="294" b="1" dirty="0">
                <a:solidFill>
                  <a:srgbClr val="800080"/>
                </a:solidFill>
              </a:rPr>
              <a:t> </a:t>
            </a:r>
          </a:p>
        </p:txBody>
      </p:sp>
      <p:sp>
        <p:nvSpPr>
          <p:cNvPr id="312323" name="Text Box 3"/>
          <p:cNvSpPr txBox="1">
            <a:spLocks noChangeArrowheads="1"/>
          </p:cNvSpPr>
          <p:nvPr/>
        </p:nvSpPr>
        <p:spPr bwMode="auto">
          <a:xfrm>
            <a:off x="3574591" y="113231"/>
            <a:ext cx="5098850" cy="418742"/>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2059" dirty="0">
                <a:solidFill>
                  <a:srgbClr val="FFFFFF"/>
                </a:solidFill>
                <a:latin typeface="Times New Roman" panose="02020603050405020304" pitchFamily="18" charset="0"/>
              </a:rPr>
              <a:t>HOW DO WE GET MORE VISITORS?</a:t>
            </a:r>
          </a:p>
          <a:p>
            <a:pPr algn="ctr" defTabSz="672358" eaLnBrk="0" fontAlgn="base" hangingPunct="0">
              <a:spcBef>
                <a:spcPct val="50000"/>
              </a:spcBef>
              <a:spcAft>
                <a:spcPct val="0"/>
              </a:spcAft>
            </a:pPr>
            <a:endParaRPr lang="en-US" altLang="en-US" sz="147"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Oval 2"/>
          <p:cNvSpPr>
            <a:spLocks noChangeArrowheads="1"/>
          </p:cNvSpPr>
          <p:nvPr/>
        </p:nvSpPr>
        <p:spPr bwMode="auto">
          <a:xfrm>
            <a:off x="3910778" y="671793"/>
            <a:ext cx="4538537" cy="4650599"/>
          </a:xfrm>
          <a:prstGeom prst="ellipse">
            <a:avLst/>
          </a:prstGeom>
          <a:gradFill rotWithShape="0">
            <a:gsLst>
              <a:gs pos="0">
                <a:srgbClr val="760000"/>
              </a:gs>
              <a:gs pos="50000">
                <a:srgbClr val="FF0000"/>
              </a:gs>
              <a:gs pos="100000">
                <a:srgbClr val="760000"/>
              </a:gs>
            </a:gsLst>
            <a:lin ang="0" scaled="1"/>
          </a:gra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62" tIns="33831" rIns="67662" bIns="33831" anchor="ct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765" dirty="0"/>
          </a:p>
        </p:txBody>
      </p:sp>
      <p:sp>
        <p:nvSpPr>
          <p:cNvPr id="743427" name="Oval 3"/>
          <p:cNvSpPr>
            <a:spLocks noChangeArrowheads="1"/>
          </p:cNvSpPr>
          <p:nvPr/>
        </p:nvSpPr>
        <p:spPr bwMode="auto">
          <a:xfrm>
            <a:off x="4639185" y="1456815"/>
            <a:ext cx="3081723" cy="3088726"/>
          </a:xfrm>
          <a:prstGeom prst="ellipse">
            <a:avLst/>
          </a:prstGeom>
          <a:gradFill rotWithShape="0">
            <a:gsLst>
              <a:gs pos="0">
                <a:schemeClr val="accent2">
                  <a:gamma/>
                  <a:shade val="46275"/>
                  <a:invGamma/>
                </a:schemeClr>
              </a:gs>
              <a:gs pos="100000">
                <a:schemeClr val="accent2"/>
              </a:gs>
            </a:gsLst>
            <a:path path="shape">
              <a:fillToRect l="50000" t="50000" r="50000" b="50000"/>
            </a:path>
          </a:gra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62" tIns="33831" rIns="67662" bIns="33831" anchor="ctr"/>
          <a:lstStyle>
            <a:lvl1pPr algn="l" defTabSz="920750">
              <a:defRPr sz="2400">
                <a:solidFill>
                  <a:schemeClr val="tx1"/>
                </a:solidFill>
                <a:latin typeface="Times New Roman" panose="02020603050405020304" pitchFamily="18" charset="0"/>
              </a:defRPr>
            </a:lvl1pPr>
            <a:lvl2pPr marL="460375" algn="l" defTabSz="920750">
              <a:defRPr sz="2400">
                <a:solidFill>
                  <a:schemeClr val="tx1"/>
                </a:solidFill>
                <a:latin typeface="Times New Roman" panose="02020603050405020304" pitchFamily="18" charset="0"/>
              </a:defRPr>
            </a:lvl2pPr>
            <a:lvl3pPr marL="920750" algn="l" defTabSz="920750">
              <a:defRPr sz="2400">
                <a:solidFill>
                  <a:schemeClr val="tx1"/>
                </a:solidFill>
                <a:latin typeface="Times New Roman" panose="02020603050405020304" pitchFamily="18" charset="0"/>
              </a:defRPr>
            </a:lvl3pPr>
            <a:lvl4pPr marL="1381125" algn="l" defTabSz="920750">
              <a:defRPr sz="2400">
                <a:solidFill>
                  <a:schemeClr val="tx1"/>
                </a:solidFill>
                <a:latin typeface="Times New Roman" panose="02020603050405020304" pitchFamily="18" charset="0"/>
              </a:defRPr>
            </a:lvl4pPr>
            <a:lvl5pPr marL="1836738" algn="l" defTabSz="920750">
              <a:defRPr sz="2400">
                <a:solidFill>
                  <a:schemeClr val="tx1"/>
                </a:solidFill>
                <a:latin typeface="Times New Roman" panose="02020603050405020304" pitchFamily="18" charset="0"/>
              </a:defRPr>
            </a:lvl5pPr>
            <a:lvl6pPr marL="2293938" defTabSz="920750" eaLnBrk="0" fontAlgn="base" hangingPunct="0">
              <a:spcBef>
                <a:spcPct val="0"/>
              </a:spcBef>
              <a:spcAft>
                <a:spcPct val="0"/>
              </a:spcAft>
              <a:defRPr sz="2400">
                <a:solidFill>
                  <a:schemeClr val="tx1"/>
                </a:solidFill>
                <a:latin typeface="Times New Roman" panose="02020603050405020304" pitchFamily="18" charset="0"/>
              </a:defRPr>
            </a:lvl6pPr>
            <a:lvl7pPr marL="2751138" defTabSz="920750" eaLnBrk="0" fontAlgn="base" hangingPunct="0">
              <a:spcBef>
                <a:spcPct val="0"/>
              </a:spcBef>
              <a:spcAft>
                <a:spcPct val="0"/>
              </a:spcAft>
              <a:defRPr sz="2400">
                <a:solidFill>
                  <a:schemeClr val="tx1"/>
                </a:solidFill>
                <a:latin typeface="Times New Roman" panose="02020603050405020304" pitchFamily="18" charset="0"/>
              </a:defRPr>
            </a:lvl7pPr>
            <a:lvl8pPr marL="3208338" defTabSz="920750" eaLnBrk="0" fontAlgn="base" hangingPunct="0">
              <a:spcBef>
                <a:spcPct val="0"/>
              </a:spcBef>
              <a:spcAft>
                <a:spcPct val="0"/>
              </a:spcAft>
              <a:defRPr sz="2400">
                <a:solidFill>
                  <a:schemeClr val="tx1"/>
                </a:solidFill>
                <a:latin typeface="Times New Roman" panose="02020603050405020304" pitchFamily="18" charset="0"/>
              </a:defRPr>
            </a:lvl8pPr>
            <a:lvl9pPr marL="3665538"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765" dirty="0"/>
          </a:p>
        </p:txBody>
      </p:sp>
      <p:sp>
        <p:nvSpPr>
          <p:cNvPr id="314372" name="Text Box 4"/>
          <p:cNvSpPr txBox="1">
            <a:spLocks noChangeArrowheads="1"/>
          </p:cNvSpPr>
          <p:nvPr/>
        </p:nvSpPr>
        <p:spPr bwMode="auto">
          <a:xfrm>
            <a:off x="5087436" y="2600788"/>
            <a:ext cx="2185221" cy="88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765" dirty="0">
                <a:solidFill>
                  <a:schemeClr val="bg1"/>
                </a:solidFill>
              </a:rPr>
              <a:t>THOSE  THAT </a:t>
            </a:r>
          </a:p>
          <a:p>
            <a:pPr algn="ctr">
              <a:spcBef>
                <a:spcPct val="0"/>
              </a:spcBef>
              <a:buFontTx/>
              <a:buNone/>
            </a:pPr>
            <a:r>
              <a:rPr lang="en-US" altLang="en-US" sz="1765" dirty="0">
                <a:solidFill>
                  <a:schemeClr val="bg1"/>
                </a:solidFill>
              </a:rPr>
              <a:t>ATTEND  THE </a:t>
            </a:r>
          </a:p>
          <a:p>
            <a:pPr algn="ctr">
              <a:spcBef>
                <a:spcPct val="0"/>
              </a:spcBef>
              <a:buFontTx/>
              <a:buNone/>
            </a:pPr>
            <a:r>
              <a:rPr lang="en-US" altLang="en-US" sz="1765" dirty="0">
                <a:solidFill>
                  <a:schemeClr val="bg1"/>
                </a:solidFill>
              </a:rPr>
              <a:t>CHURCH</a:t>
            </a:r>
          </a:p>
        </p:txBody>
      </p:sp>
      <p:sp>
        <p:nvSpPr>
          <p:cNvPr id="314373" name="Text Box 5"/>
          <p:cNvSpPr txBox="1">
            <a:spLocks noChangeArrowheads="1"/>
          </p:cNvSpPr>
          <p:nvPr/>
        </p:nvSpPr>
        <p:spPr bwMode="auto">
          <a:xfrm>
            <a:off x="5269538" y="896502"/>
            <a:ext cx="1723555" cy="52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71" dirty="0">
                <a:solidFill>
                  <a:schemeClr val="bg1"/>
                </a:solidFill>
              </a:rPr>
              <a:t>THE RELATIONAL</a:t>
            </a:r>
          </a:p>
          <a:p>
            <a:pPr>
              <a:spcBef>
                <a:spcPct val="0"/>
              </a:spcBef>
              <a:buFontTx/>
              <a:buNone/>
            </a:pPr>
            <a:r>
              <a:rPr lang="en-US" altLang="en-US" sz="1471" dirty="0">
                <a:solidFill>
                  <a:schemeClr val="bg1"/>
                </a:solidFill>
              </a:rPr>
              <a:t>       CHURCH</a:t>
            </a:r>
          </a:p>
        </p:txBody>
      </p:sp>
      <p:sp>
        <p:nvSpPr>
          <p:cNvPr id="314374" name="Text Box 6"/>
          <p:cNvSpPr txBox="1">
            <a:spLocks noChangeArrowheads="1"/>
          </p:cNvSpPr>
          <p:nvPr/>
        </p:nvSpPr>
        <p:spPr bwMode="auto">
          <a:xfrm>
            <a:off x="5618567" y="4762663"/>
            <a:ext cx="999061" cy="33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765" dirty="0">
                <a:solidFill>
                  <a:schemeClr val="bg1"/>
                </a:solidFill>
              </a:rPr>
              <a:t>15 - 20 X</a:t>
            </a:r>
          </a:p>
        </p:txBody>
      </p:sp>
      <p:sp>
        <p:nvSpPr>
          <p:cNvPr id="314375" name="Text Box 7"/>
          <p:cNvSpPr txBox="1">
            <a:spLocks noChangeArrowheads="1"/>
          </p:cNvSpPr>
          <p:nvPr/>
        </p:nvSpPr>
        <p:spPr bwMode="auto">
          <a:xfrm>
            <a:off x="3630622" y="179183"/>
            <a:ext cx="5015971" cy="33948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765" b="0" dirty="0">
                <a:solidFill>
                  <a:srgbClr val="FF0000"/>
                </a:solidFill>
                <a:latin typeface="Arial Black" panose="020B0A04020102020204" pitchFamily="34" charset="0"/>
              </a:rPr>
              <a:t> YOUR  PERSONAL  HARVEST  FIELD</a:t>
            </a:r>
          </a:p>
        </p:txBody>
      </p:sp>
      <p:sp>
        <p:nvSpPr>
          <p:cNvPr id="314376" name="Text Box 8"/>
          <p:cNvSpPr txBox="1">
            <a:spLocks noChangeArrowheads="1"/>
          </p:cNvSpPr>
          <p:nvPr/>
        </p:nvSpPr>
        <p:spPr bwMode="auto">
          <a:xfrm>
            <a:off x="3462528" y="5547101"/>
            <a:ext cx="5296127" cy="110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176" dirty="0">
                <a:solidFill>
                  <a:srgbClr val="FF0000"/>
                </a:solidFill>
                <a:latin typeface="+mj-lt"/>
              </a:rPr>
              <a:t>- EVERYONE HAS 15-20 PEOPLE  IN THEIR CIRCLE OF INFLUENCE.</a:t>
            </a:r>
          </a:p>
          <a:p>
            <a:endParaRPr lang="en-US" altLang="en-US" sz="294" dirty="0">
              <a:solidFill>
                <a:srgbClr val="FF0000"/>
              </a:solidFill>
              <a:latin typeface="+mj-lt"/>
            </a:endParaRPr>
          </a:p>
          <a:p>
            <a:pPr>
              <a:buFontTx/>
              <a:buChar char="-"/>
            </a:pPr>
            <a:r>
              <a:rPr lang="en-US" altLang="en-US" sz="1176" dirty="0">
                <a:solidFill>
                  <a:srgbClr val="FF0000"/>
                </a:solidFill>
                <a:latin typeface="+mj-lt"/>
              </a:rPr>
              <a:t> AT ANY ONE TIME THERE ARE AT LEAST 2-3 PEOPLE WITH NEEDS.</a:t>
            </a:r>
          </a:p>
          <a:p>
            <a:endParaRPr lang="en-US" altLang="en-US" sz="294" dirty="0">
              <a:solidFill>
                <a:srgbClr val="FF0000"/>
              </a:solidFill>
              <a:latin typeface="+mj-lt"/>
            </a:endParaRPr>
          </a:p>
          <a:p>
            <a:r>
              <a:rPr lang="en-US" altLang="en-US" sz="1176" dirty="0">
                <a:solidFill>
                  <a:srgbClr val="FF0000"/>
                </a:solidFill>
                <a:latin typeface="+mj-lt"/>
              </a:rPr>
              <a:t>- A SELF-CONFESSED NEED IS THE  OPEN DOOR FOR SOUL WINNING.</a:t>
            </a:r>
          </a:p>
          <a:p>
            <a:endParaRPr lang="en-US" altLang="en-US" sz="294" dirty="0">
              <a:solidFill>
                <a:srgbClr val="FF0000"/>
              </a:solidFill>
              <a:latin typeface="+mj-lt"/>
            </a:endParaRPr>
          </a:p>
          <a:p>
            <a:r>
              <a:rPr lang="en-US" altLang="en-US" sz="1176" dirty="0">
                <a:solidFill>
                  <a:srgbClr val="FF0000"/>
                </a:solidFill>
                <a:latin typeface="+mj-lt"/>
              </a:rPr>
              <a:t>- A CHURCH OF 300 MEBERS HAS A RELATIONAL CHURCH OF 4,500 -</a:t>
            </a:r>
          </a:p>
          <a:p>
            <a:r>
              <a:rPr lang="en-US" altLang="en-US" sz="1176" dirty="0">
                <a:solidFill>
                  <a:srgbClr val="FF0000"/>
                </a:solidFill>
                <a:latin typeface="+mj-lt"/>
              </a:rPr>
              <a:t>   6,000.</a:t>
            </a:r>
          </a:p>
        </p:txBody>
      </p:sp>
    </p:spTree>
  </p:cSld>
  <p:clrMapOvr>
    <a:masterClrMapping/>
  </p:clrMapOvr>
  <p:transition spd="slow">
    <p:checker/>
    <p:sndAc>
      <p:stSnd>
        <p:snd r:embed="rId3" name="projctor.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3574591" y="144748"/>
            <a:ext cx="5042819" cy="6585302"/>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dirty="0">
              <a:solidFill>
                <a:srgbClr val="000000"/>
              </a:solidFill>
              <a:latin typeface="Algerian" panose="04020705040A02060702" pitchFamily="82" charset="0"/>
            </a:endParaRPr>
          </a:p>
          <a:p>
            <a:pPr algn="ctr" defTabSz="672358" eaLnBrk="0" fontAlgn="base" hangingPunct="0">
              <a:spcBef>
                <a:spcPct val="0"/>
              </a:spcBef>
              <a:spcAft>
                <a:spcPct val="0"/>
              </a:spcAft>
            </a:pPr>
            <a:r>
              <a:rPr lang="en-US" altLang="en-US" sz="4412" b="0" dirty="0">
                <a:solidFill>
                  <a:srgbClr val="FFFFFF"/>
                </a:solidFill>
                <a:latin typeface="Arial Black" panose="020B0A04020102020204" pitchFamily="34" charset="0"/>
              </a:rPr>
              <a:t>Compassion</a:t>
            </a:r>
          </a:p>
          <a:p>
            <a:pPr algn="ctr" defTabSz="672358" eaLnBrk="0" fontAlgn="base" hangingPunct="0">
              <a:spcBef>
                <a:spcPct val="0"/>
              </a:spcBef>
              <a:spcAft>
                <a:spcPct val="0"/>
              </a:spcAft>
            </a:pPr>
            <a:r>
              <a:rPr lang="en-US" altLang="en-US" sz="4412" b="0" dirty="0">
                <a:solidFill>
                  <a:srgbClr val="FFFFFF"/>
                </a:solidFill>
                <a:latin typeface="Arial Black" panose="020B0A04020102020204" pitchFamily="34" charset="0"/>
              </a:rPr>
              <a:t>&amp;</a:t>
            </a:r>
          </a:p>
          <a:p>
            <a:pPr algn="ctr" defTabSz="672358" eaLnBrk="0" fontAlgn="base" hangingPunct="0">
              <a:spcBef>
                <a:spcPct val="0"/>
              </a:spcBef>
              <a:spcAft>
                <a:spcPct val="0"/>
              </a:spcAft>
            </a:pPr>
            <a:r>
              <a:rPr lang="en-US" altLang="en-US" sz="4412" b="0" dirty="0">
                <a:solidFill>
                  <a:srgbClr val="FFFFFF"/>
                </a:solidFill>
                <a:latin typeface="Arial Black" panose="020B0A04020102020204" pitchFamily="34" charset="0"/>
              </a:rPr>
              <a:t>Care</a:t>
            </a:r>
          </a:p>
          <a:p>
            <a:pPr algn="ctr" defTabSz="672358" eaLnBrk="0" fontAlgn="base" hangingPunct="0">
              <a:spcBef>
                <a:spcPct val="0"/>
              </a:spcBef>
              <a:spcAft>
                <a:spcPct val="0"/>
              </a:spcAft>
            </a:pPr>
            <a:r>
              <a:rPr lang="en-US" altLang="en-US" sz="4412" b="0" dirty="0">
                <a:solidFill>
                  <a:srgbClr val="FFFFFF"/>
                </a:solidFill>
                <a:latin typeface="Arial Black" panose="020B0A04020102020204" pitchFamily="34" charset="0"/>
              </a:rPr>
              <a:t>Ministry</a:t>
            </a:r>
          </a:p>
          <a:p>
            <a:pPr algn="ctr" defTabSz="672358" eaLnBrk="0" fontAlgn="base" hangingPunct="0">
              <a:spcBef>
                <a:spcPct val="0"/>
              </a:spcBef>
              <a:spcAft>
                <a:spcPct val="0"/>
              </a:spcAft>
            </a:pPr>
            <a:endParaRPr lang="en-US" altLang="en-US" sz="4412" dirty="0">
              <a:solidFill>
                <a:srgbClr val="FFFFFF"/>
              </a:solidFill>
              <a:latin typeface="Algerian" panose="04020705040A02060702" pitchFamily="82" charset="0"/>
            </a:endParaRPr>
          </a:p>
          <a:p>
            <a:pPr algn="ctr" defTabSz="672358" eaLnBrk="0" fontAlgn="base" hangingPunct="0">
              <a:spcBef>
                <a:spcPct val="0"/>
              </a:spcBef>
              <a:spcAft>
                <a:spcPct val="0"/>
              </a:spcAft>
            </a:pPr>
            <a:r>
              <a:rPr lang="en-US" altLang="en-US" sz="2941" b="0" dirty="0">
                <a:solidFill>
                  <a:srgbClr val="FFFFFF"/>
                </a:solidFill>
                <a:latin typeface="Arial Black" panose="020B0A04020102020204" pitchFamily="34" charset="0"/>
              </a:rPr>
              <a:t>Is a Needs </a:t>
            </a:r>
          </a:p>
          <a:p>
            <a:pPr algn="ctr" defTabSz="672358" eaLnBrk="0" fontAlgn="base" hangingPunct="0">
              <a:spcBef>
                <a:spcPct val="0"/>
              </a:spcBef>
              <a:spcAft>
                <a:spcPct val="0"/>
              </a:spcAft>
            </a:pPr>
            <a:r>
              <a:rPr lang="en-US" altLang="en-US" sz="2941" b="0" dirty="0">
                <a:solidFill>
                  <a:srgbClr val="FFFFFF"/>
                </a:solidFill>
                <a:latin typeface="Arial Black" panose="020B0A04020102020204" pitchFamily="34" charset="0"/>
              </a:rPr>
              <a:t>Fulfillment Ministry</a:t>
            </a:r>
          </a:p>
          <a:p>
            <a:pPr algn="ctr" defTabSz="672358" eaLnBrk="0" fontAlgn="base" hangingPunct="0">
              <a:spcBef>
                <a:spcPct val="0"/>
              </a:spcBef>
              <a:spcAft>
                <a:spcPct val="0"/>
              </a:spcAft>
            </a:pPr>
            <a:endParaRPr lang="en-US" altLang="en-US" sz="2941" dirty="0">
              <a:solidFill>
                <a:srgbClr val="FFFFFF"/>
              </a:solidFill>
              <a:latin typeface="Algerian" panose="04020705040A02060702" pitchFamily="82" charset="0"/>
            </a:endParaRPr>
          </a:p>
          <a:p>
            <a:pPr algn="ctr" defTabSz="672358" eaLnBrk="0" fontAlgn="base" hangingPunct="0">
              <a:spcBef>
                <a:spcPct val="0"/>
              </a:spcBef>
              <a:spcAft>
                <a:spcPct val="0"/>
              </a:spcAft>
            </a:pPr>
            <a:r>
              <a:rPr lang="en-US" altLang="en-US" sz="2941" b="0" dirty="0">
                <a:solidFill>
                  <a:srgbClr val="FFFF00"/>
                </a:solidFill>
                <a:latin typeface="Arial Black" panose="020B0A04020102020204" pitchFamily="34" charset="0"/>
              </a:rPr>
              <a:t>-</a:t>
            </a:r>
            <a:r>
              <a:rPr lang="en-US" altLang="en-US" sz="3529" b="0" dirty="0">
                <a:solidFill>
                  <a:srgbClr val="FFFF00"/>
                </a:solidFill>
                <a:latin typeface="Arial Black" panose="020B0A04020102020204" pitchFamily="34" charset="0"/>
              </a:rPr>
              <a:t> </a:t>
            </a:r>
            <a:r>
              <a:rPr lang="en-US" altLang="en-US" sz="2941" b="0" dirty="0">
                <a:solidFill>
                  <a:srgbClr val="FFFF00"/>
                </a:solidFill>
                <a:latin typeface="Arial Black" panose="020B0A04020102020204" pitchFamily="34" charset="0"/>
              </a:rPr>
              <a:t>Find a Need &amp; Fill It !</a:t>
            </a:r>
          </a:p>
          <a:p>
            <a:pPr algn="ctr" defTabSz="672358" eaLnBrk="0" fontAlgn="base" hangingPunct="0">
              <a:spcBef>
                <a:spcPct val="0"/>
              </a:spcBef>
              <a:spcAft>
                <a:spcPct val="0"/>
              </a:spcAft>
            </a:pPr>
            <a:endParaRPr lang="en-US" altLang="en-US" sz="1176" b="0" dirty="0">
              <a:solidFill>
                <a:srgbClr val="FFFF00"/>
              </a:solidFill>
              <a:latin typeface="Arial Black" panose="020B0A04020102020204" pitchFamily="34" charset="0"/>
            </a:endParaRPr>
          </a:p>
          <a:p>
            <a:pPr algn="ctr" defTabSz="672358" eaLnBrk="0" fontAlgn="base" hangingPunct="0">
              <a:spcBef>
                <a:spcPct val="0"/>
              </a:spcBef>
              <a:spcAft>
                <a:spcPct val="0"/>
              </a:spcAft>
            </a:pPr>
            <a:r>
              <a:rPr lang="en-US" altLang="en-US" sz="2941" b="0" dirty="0">
                <a:solidFill>
                  <a:srgbClr val="FFFF00"/>
                </a:solidFill>
                <a:latin typeface="Arial Black" panose="020B0A04020102020204" pitchFamily="34" charset="0"/>
              </a:rPr>
              <a:t> - Find a Hurt &amp; Heal It !</a:t>
            </a:r>
          </a:p>
          <a:p>
            <a:pPr algn="ctr" defTabSz="672358" eaLnBrk="0" fontAlgn="base" hangingPunct="0">
              <a:spcBef>
                <a:spcPct val="0"/>
              </a:spcBef>
              <a:spcAft>
                <a:spcPct val="0"/>
              </a:spcAft>
            </a:pPr>
            <a:endParaRPr lang="en-US" altLang="en-US" sz="2941" dirty="0">
              <a:solidFill>
                <a:srgbClr val="3333CC"/>
              </a:solidFill>
              <a:latin typeface="Algerian" panose="04020705040A02060702" pitchFamily="82" charset="0"/>
            </a:endParaRPr>
          </a:p>
        </p:txBody>
      </p:sp>
    </p:spTree>
  </p:cSld>
  <p:clrMapOvr>
    <a:masterClrMapping/>
  </p:clrMapOvr>
  <p:transition spd="slow">
    <p:checker/>
    <p:sndAc>
      <p:stSnd>
        <p:snd r:embed="rId3" name="projctor.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3574591" y="151751"/>
            <a:ext cx="5042819" cy="6564014"/>
          </a:xfrm>
          <a:prstGeom prst="rect">
            <a:avLst/>
          </a:prstGeom>
          <a:gradFill rotWithShape="0">
            <a:gsLst>
              <a:gs pos="0">
                <a:srgbClr val="FFFF00"/>
              </a:gs>
              <a:gs pos="100000">
                <a:schemeClr val="bg1"/>
              </a:gs>
            </a:gsLst>
            <a:lin ang="27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3529" b="0" dirty="0">
                <a:solidFill>
                  <a:srgbClr val="FF0000"/>
                </a:solidFill>
                <a:latin typeface="Arial Black" panose="020B0A04020102020204" pitchFamily="34" charset="0"/>
                <a:cs typeface="Times New Roman" panose="02020603050405020304" pitchFamily="18" charset="0"/>
              </a:rPr>
              <a:t>COMPASSION</a:t>
            </a:r>
            <a:r>
              <a:rPr lang="en-US" altLang="en-US" sz="3971" b="0" dirty="0">
                <a:solidFill>
                  <a:srgbClr val="FF0000"/>
                </a:solidFill>
                <a:latin typeface="Arial Black" panose="020B0A04020102020204" pitchFamily="34" charset="0"/>
                <a:cs typeface="Times New Roman" panose="02020603050405020304" pitchFamily="18" charset="0"/>
              </a:rPr>
              <a:t> </a:t>
            </a:r>
          </a:p>
          <a:p>
            <a:pPr algn="ctr" defTabSz="672358" eaLnBrk="0" fontAlgn="base" hangingPunct="0">
              <a:spcBef>
                <a:spcPct val="0"/>
              </a:spcBef>
              <a:spcAft>
                <a:spcPct val="0"/>
              </a:spcAft>
            </a:pPr>
            <a:r>
              <a:rPr lang="en-US" altLang="en-US" sz="3529" b="0" dirty="0">
                <a:solidFill>
                  <a:srgbClr val="FF0000"/>
                </a:solidFill>
                <a:latin typeface="Arial Black" panose="020B0A04020102020204" pitchFamily="34" charset="0"/>
                <a:cs typeface="Times New Roman" panose="02020603050405020304" pitchFamily="18" charset="0"/>
              </a:rPr>
              <a:t>&amp;</a:t>
            </a:r>
          </a:p>
          <a:p>
            <a:pPr algn="ctr" defTabSz="672358" eaLnBrk="0" fontAlgn="base" hangingPunct="0">
              <a:spcBef>
                <a:spcPct val="0"/>
              </a:spcBef>
              <a:spcAft>
                <a:spcPct val="0"/>
              </a:spcAft>
            </a:pPr>
            <a:r>
              <a:rPr lang="en-US" altLang="en-US" sz="3971" dirty="0">
                <a:solidFill>
                  <a:srgbClr val="FF0000"/>
                </a:solidFill>
                <a:latin typeface="Algerian" panose="04020705040A02060702" pitchFamily="82" charset="0"/>
                <a:cs typeface="Times New Roman" panose="02020603050405020304" pitchFamily="18" charset="0"/>
              </a:rPr>
              <a:t> </a:t>
            </a:r>
            <a:r>
              <a:rPr lang="en-US" altLang="en-US" sz="3529" b="0" dirty="0">
                <a:solidFill>
                  <a:srgbClr val="FF0000"/>
                </a:solidFill>
                <a:latin typeface="Arial Black" panose="020B0A04020102020204" pitchFamily="34" charset="0"/>
                <a:cs typeface="Times New Roman" panose="02020603050405020304" pitchFamily="18" charset="0"/>
              </a:rPr>
              <a:t>CARE  MINISTRY</a:t>
            </a:r>
          </a:p>
          <a:p>
            <a:pPr algn="ctr" defTabSz="672358" eaLnBrk="0" fontAlgn="base" hangingPunct="0">
              <a:spcBef>
                <a:spcPct val="0"/>
              </a:spcBef>
              <a:spcAft>
                <a:spcPct val="0"/>
              </a:spcAft>
            </a:pPr>
            <a:endParaRPr lang="en-US" altLang="en-US" sz="2647" b="0" dirty="0">
              <a:solidFill>
                <a:srgbClr val="3333CC"/>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765" b="0" dirty="0">
                <a:solidFill>
                  <a:srgbClr val="3333CC"/>
                </a:solidFill>
                <a:latin typeface="Arial Black" panose="020B0A04020102020204" pitchFamily="34" charset="0"/>
                <a:cs typeface="Times New Roman" panose="02020603050405020304" pitchFamily="18" charset="0"/>
              </a:rPr>
              <a:t>IS A NEEDS FULFILLMENT MINISTRY</a:t>
            </a:r>
            <a:endParaRPr lang="en-US" altLang="en-US" sz="1765" u="sng" dirty="0">
              <a:solidFill>
                <a:srgbClr val="3333CC"/>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1324"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1765" dirty="0">
              <a:solidFill>
                <a:srgbClr val="FF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2059" dirty="0">
                <a:solidFill>
                  <a:srgbClr val="FF0000"/>
                </a:solidFill>
                <a:latin typeface="Times New Roman" panose="02020603050405020304" pitchFamily="18" charset="0"/>
                <a:cs typeface="Times New Roman" panose="02020603050405020304" pitchFamily="18" charset="0"/>
              </a:rPr>
              <a:t>  </a:t>
            </a:r>
            <a:r>
              <a:rPr lang="en-US" altLang="en-US" sz="1765" b="0" dirty="0">
                <a:solidFill>
                  <a:srgbClr val="FF0000"/>
                </a:solidFill>
                <a:latin typeface="Arial Black" panose="020B0A04020102020204" pitchFamily="34" charset="0"/>
                <a:cs typeface="Times New Roman" panose="02020603050405020304" pitchFamily="18" charset="0"/>
              </a:rPr>
              <a:t>&gt;</a:t>
            </a:r>
            <a:r>
              <a:rPr lang="en-US" altLang="en-US" sz="2059" dirty="0">
                <a:solidFill>
                  <a:srgbClr val="FF0000"/>
                </a:solidFill>
                <a:latin typeface="Times New Roman" panose="02020603050405020304" pitchFamily="18" charset="0"/>
                <a:cs typeface="Times New Roman" panose="02020603050405020304" pitchFamily="18" charset="0"/>
              </a:rPr>
              <a:t>  CARING  FOR  VISITORS</a:t>
            </a:r>
            <a:endParaRPr lang="en-US" altLang="en-US" sz="2059"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588" dirty="0">
                <a:solidFill>
                  <a:srgbClr val="FF0000"/>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a:t>
            </a:r>
            <a:r>
              <a:rPr lang="en-US" altLang="en-US" sz="1471" dirty="0">
                <a:solidFill>
                  <a:srgbClr val="FF0000"/>
                </a:solidFill>
                <a:latin typeface="Times New Roman" panose="02020603050405020304" pitchFamily="18" charset="0"/>
                <a:cs typeface="Times New Roman" panose="02020603050405020304" pitchFamily="18" charset="0"/>
              </a:rPr>
              <a:t>- VISITORS TO OUR CHURCH</a:t>
            </a:r>
            <a:endParaRPr lang="en-US" altLang="en-US" sz="1471"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a:t>
            </a:r>
            <a:r>
              <a:rPr lang="en-US" altLang="en-US" sz="1176" dirty="0">
                <a:solidFill>
                  <a:srgbClr val="FF0000"/>
                </a:solidFill>
                <a:latin typeface="Times New Roman" panose="02020603050405020304" pitchFamily="18" charset="0"/>
                <a:cs typeface="Times New Roman" panose="02020603050405020304" pitchFamily="18" charset="0"/>
              </a:rPr>
              <a:t>(CARE MINISTRY TEAMS)</a:t>
            </a:r>
          </a:p>
          <a:p>
            <a:pPr defTabSz="672358" eaLnBrk="0" fontAlgn="base" hangingPunct="0">
              <a:spcBef>
                <a:spcPct val="0"/>
              </a:spcBef>
              <a:spcAft>
                <a:spcPct val="0"/>
              </a:spcAft>
            </a:pPr>
            <a:endParaRPr lang="en-US" altLang="en-US" sz="588"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471" dirty="0">
                <a:solidFill>
                  <a:srgbClr val="FF0000"/>
                </a:solidFill>
                <a:latin typeface="Times New Roman" panose="02020603050405020304" pitchFamily="18" charset="0"/>
                <a:cs typeface="Times New Roman" panose="02020603050405020304" pitchFamily="18" charset="0"/>
              </a:rPr>
              <a:t>          - VISITORS TO OUR HOMES  </a:t>
            </a:r>
            <a:endParaRPr lang="en-US" altLang="en-US" sz="1471"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a:t>
            </a:r>
            <a:r>
              <a:rPr lang="en-US" altLang="en-US" sz="1176" dirty="0">
                <a:solidFill>
                  <a:srgbClr val="FF0000"/>
                </a:solidFill>
                <a:latin typeface="Times New Roman" panose="02020603050405020304" pitchFamily="18" charset="0"/>
                <a:cs typeface="Times New Roman" panose="02020603050405020304" pitchFamily="18" charset="0"/>
              </a:rPr>
              <a:t>(HOME CARE GROUPS)</a:t>
            </a:r>
            <a:endParaRPr lang="en-US" altLang="en-US" sz="1176"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a:t>
            </a:r>
            <a:endParaRPr lang="en-US" altLang="en-US" sz="1324"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a:t>
            </a:r>
            <a:endParaRPr lang="en-US" altLang="en-US" sz="1765" dirty="0">
              <a:solidFill>
                <a:srgbClr val="FF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765" b="0" dirty="0">
                <a:solidFill>
                  <a:srgbClr val="FF0000"/>
                </a:solidFill>
                <a:latin typeface="Arial Black" panose="020B0A04020102020204" pitchFamily="34" charset="0"/>
              </a:rPr>
              <a:t>  </a:t>
            </a:r>
            <a:r>
              <a:rPr lang="en-US" altLang="en-US" sz="1765" b="0" dirty="0">
                <a:solidFill>
                  <a:srgbClr val="3333CC"/>
                </a:solidFill>
                <a:latin typeface="Arial Black" panose="020B0A04020102020204" pitchFamily="34" charset="0"/>
              </a:rPr>
              <a:t>&gt;</a:t>
            </a:r>
            <a:r>
              <a:rPr lang="en-US" altLang="en-US" sz="2059" dirty="0">
                <a:solidFill>
                  <a:srgbClr val="0000FF"/>
                </a:solidFill>
                <a:latin typeface="Times New Roman" panose="02020603050405020304" pitchFamily="18" charset="0"/>
                <a:cs typeface="Times New Roman" panose="02020603050405020304" pitchFamily="18" charset="0"/>
              </a:rPr>
              <a:t>  CARING  FOR  NEW  CONVERTS</a:t>
            </a:r>
          </a:p>
          <a:p>
            <a:pPr defTabSz="672358" eaLnBrk="0" fontAlgn="base" hangingPunct="0">
              <a:spcBef>
                <a:spcPct val="0"/>
              </a:spcBef>
              <a:spcAft>
                <a:spcPct val="0"/>
              </a:spcAft>
            </a:pPr>
            <a:endParaRPr lang="en-US" altLang="en-US" sz="588" dirty="0">
              <a:solidFill>
                <a:srgbClr val="000000"/>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UNTIL THEY ARE ESTABLISHED AND BECOME       </a:t>
            </a:r>
          </a:p>
          <a:p>
            <a:pPr algn="ct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DISCIPLES WORKING IN THE CHURCH</a:t>
            </a:r>
          </a:p>
          <a:p>
            <a:pPr algn="ctr" defTabSz="672358" eaLnBrk="0" fontAlgn="base" hangingPunct="0">
              <a:spcBef>
                <a:spcPct val="0"/>
              </a:spcBef>
              <a:spcAft>
                <a:spcPct val="0"/>
              </a:spcAft>
            </a:pPr>
            <a:r>
              <a:rPr lang="en-US" altLang="en-US" sz="1176" dirty="0">
                <a:solidFill>
                  <a:srgbClr val="0000FF"/>
                </a:solidFill>
                <a:latin typeface="Times New Roman" panose="02020603050405020304" pitchFamily="18" charset="0"/>
                <a:cs typeface="Times New Roman" panose="02020603050405020304" pitchFamily="18" charset="0"/>
              </a:rPr>
              <a:t>           (MENTOR – ONE-ON-ONE)</a:t>
            </a:r>
          </a:p>
          <a:p>
            <a:pPr defTabSz="672358" eaLnBrk="0" fontAlgn="base" hangingPunct="0">
              <a:spcBef>
                <a:spcPct val="0"/>
              </a:spcBef>
              <a:spcAft>
                <a:spcPct val="0"/>
              </a:spcAft>
            </a:pPr>
            <a:endParaRPr lang="en-US" altLang="en-US" sz="1324" dirty="0">
              <a:solidFill>
                <a:srgbClr val="000000"/>
              </a:solidFill>
              <a:latin typeface="Times New Roman" panose="02020603050405020304" pitchFamily="18" charset="0"/>
            </a:endParaRPr>
          </a:p>
          <a:p>
            <a:pPr defTabSz="672358" eaLnBrk="0" fontAlgn="base" hangingPunct="0">
              <a:spcBef>
                <a:spcPct val="0"/>
              </a:spcBef>
              <a:spcAft>
                <a:spcPct val="0"/>
              </a:spcAft>
            </a:pPr>
            <a:endParaRPr lang="en-US" altLang="en-US" sz="1324" dirty="0">
              <a:solidFill>
                <a:srgbClr val="000000"/>
              </a:solidFill>
              <a:latin typeface="Times New Roman" panose="02020603050405020304" pitchFamily="18" charset="0"/>
            </a:endParaRPr>
          </a:p>
          <a:p>
            <a:pPr defTabSz="672358" eaLnBrk="0" fontAlgn="base" hangingPunct="0">
              <a:spcBef>
                <a:spcPct val="0"/>
              </a:spcBef>
              <a:spcAft>
                <a:spcPct val="0"/>
              </a:spcAft>
            </a:pPr>
            <a:endParaRPr lang="en-US" altLang="en-US" sz="1324" dirty="0">
              <a:solidFill>
                <a:srgbClr val="000000"/>
              </a:solidFill>
              <a:latin typeface="Times New Roman" panose="02020603050405020304" pitchFamily="18" charset="0"/>
            </a:endParaRPr>
          </a:p>
          <a:p>
            <a:pPr defTabSz="672358" eaLnBrk="0" fontAlgn="base" hangingPunct="0">
              <a:spcBef>
                <a:spcPct val="0"/>
              </a:spcBef>
              <a:spcAft>
                <a:spcPct val="0"/>
              </a:spcAft>
            </a:pPr>
            <a:endParaRPr lang="en-US" altLang="en-US" sz="1324" dirty="0">
              <a:solidFill>
                <a:srgbClr val="00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3518560" y="112063"/>
            <a:ext cx="5154881" cy="6641883"/>
          </a:xfrm>
          <a:prstGeom prst="rect">
            <a:avLst/>
          </a:prstGeom>
          <a:gradFill rotWithShape="0">
            <a:gsLst>
              <a:gs pos="0">
                <a:schemeClr val="tx1"/>
              </a:gs>
              <a:gs pos="50000">
                <a:srgbClr val="660066"/>
              </a:gs>
              <a:gs pos="100000">
                <a:schemeClr val="tx1"/>
              </a:gs>
            </a:gsLst>
            <a:lin ang="0" scaled="1"/>
          </a:gradFill>
          <a:ln w="762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7995" tIns="0" rIns="0" bIns="0">
            <a:spAutoFit/>
          </a:bodyPr>
          <a:lstStyle>
            <a:lvl1pPr indent="-228600" algn="l">
              <a:tabLst>
                <a:tab pos="457200" algn="l"/>
              </a:tabLst>
              <a:defRPr sz="2400">
                <a:solidFill>
                  <a:schemeClr val="tx1"/>
                </a:solidFill>
                <a:latin typeface="Times New Roman" panose="02020603050405020304" pitchFamily="18" charset="0"/>
              </a:defRPr>
            </a:lvl1pPr>
            <a:lvl2pPr algn="l">
              <a:tabLst>
                <a:tab pos="457200" algn="l"/>
              </a:tabLst>
              <a:defRPr sz="2400">
                <a:solidFill>
                  <a:schemeClr val="tx1"/>
                </a:solidFill>
                <a:latin typeface="Times New Roman" panose="02020603050405020304" pitchFamily="18" charset="0"/>
              </a:defRPr>
            </a:lvl2pPr>
            <a:lvl3pPr algn="l">
              <a:tabLst>
                <a:tab pos="457200" algn="l"/>
              </a:tabLst>
              <a:defRPr sz="2400">
                <a:solidFill>
                  <a:schemeClr val="tx1"/>
                </a:solidFill>
                <a:latin typeface="Times New Roman" panose="02020603050405020304" pitchFamily="18" charset="0"/>
              </a:defRPr>
            </a:lvl3pPr>
            <a:lvl4pPr algn="l">
              <a:tabLst>
                <a:tab pos="457200" algn="l"/>
              </a:tabLst>
              <a:defRPr sz="2400">
                <a:solidFill>
                  <a:schemeClr val="tx1"/>
                </a:solidFill>
                <a:latin typeface="Times New Roman" panose="02020603050405020304" pitchFamily="18" charset="0"/>
              </a:defRPr>
            </a:lvl4pPr>
            <a:lvl5pPr algn="l">
              <a:tabLst>
                <a:tab pos="457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indent="-168090" algn="ctr" defTabSz="672358" eaLnBrk="0" fontAlgn="base" hangingPunct="0">
              <a:spcBef>
                <a:spcPct val="0"/>
              </a:spcBef>
              <a:spcAft>
                <a:spcPct val="0"/>
              </a:spcAft>
              <a:tabLst>
                <a:tab pos="336179" algn="l"/>
              </a:tabLst>
              <a:defRPr/>
            </a:pPr>
            <a:r>
              <a:rPr lang="en-US" altLang="en-US" sz="3971" b="1" dirty="0">
                <a:solidFill>
                  <a:srgbClr val="FFFF00"/>
                </a:solidFill>
                <a:latin typeface="Algerian" panose="04020705040A02060702" pitchFamily="82" charset="0"/>
                <a:cs typeface="Times New Roman" panose="02020603050405020304" pitchFamily="18" charset="0"/>
              </a:rPr>
              <a:t>THE   HARVEST </a:t>
            </a:r>
          </a:p>
          <a:p>
            <a:pPr indent="-168090" algn="ctr" defTabSz="672358" eaLnBrk="0" fontAlgn="base" hangingPunct="0">
              <a:spcBef>
                <a:spcPct val="0"/>
              </a:spcBef>
              <a:spcAft>
                <a:spcPct val="0"/>
              </a:spcAft>
              <a:tabLst>
                <a:tab pos="336179" algn="l"/>
              </a:tabLst>
              <a:defRPr/>
            </a:pPr>
            <a:r>
              <a:rPr lang="en-US" altLang="en-US" sz="3971" b="1" dirty="0">
                <a:solidFill>
                  <a:srgbClr val="FFFF00"/>
                </a:solidFill>
                <a:latin typeface="Algerian" panose="04020705040A02060702" pitchFamily="82" charset="0"/>
                <a:cs typeface="Times New Roman" panose="02020603050405020304" pitchFamily="18" charset="0"/>
              </a:rPr>
              <a:t>IS   THE   VISITOR</a:t>
            </a:r>
          </a:p>
          <a:p>
            <a:pPr indent="-168090" defTabSz="672358" eaLnBrk="0" fontAlgn="base" hangingPunct="0">
              <a:spcBef>
                <a:spcPct val="0"/>
              </a:spcBef>
              <a:spcAft>
                <a:spcPct val="0"/>
              </a:spcAft>
              <a:tabLst>
                <a:tab pos="336179" algn="l"/>
              </a:tabLst>
              <a:defRPr/>
            </a:pPr>
            <a:r>
              <a:rPr lang="en-US" altLang="en-US" sz="1176" b="1" dirty="0">
                <a:solidFill>
                  <a:srgbClr val="FFFF00"/>
                </a:solidFill>
                <a:latin typeface="Algerian" panose="04020705040A02060702" pitchFamily="82" charset="0"/>
                <a:cs typeface="Times New Roman" panose="02020603050405020304" pitchFamily="18" charset="0"/>
              </a:rPr>
              <a:t> </a:t>
            </a:r>
          </a:p>
          <a:p>
            <a:pPr indent="-168090" defTabSz="672358" eaLnBrk="0" fontAlgn="base" hangingPunct="0">
              <a:spcBef>
                <a:spcPct val="0"/>
              </a:spcBef>
              <a:spcAft>
                <a:spcPct val="0"/>
              </a:spcAft>
              <a:tabLst>
                <a:tab pos="336179" algn="l"/>
              </a:tabLst>
              <a:defRPr/>
            </a:pPr>
            <a:r>
              <a:rPr lang="en-US" altLang="en-US" sz="1176" b="1" dirty="0">
                <a:solidFill>
                  <a:srgbClr val="FFFFFF"/>
                </a:solidFill>
                <a:cs typeface="Times New Roman" panose="02020603050405020304" pitchFamily="18" charset="0"/>
              </a:rPr>
              <a:t> </a:t>
            </a:r>
          </a:p>
          <a:p>
            <a:pPr indent="-168090" defTabSz="672358" eaLnBrk="0" fontAlgn="base" hangingPunct="0">
              <a:spcBef>
                <a:spcPct val="0"/>
              </a:spcBef>
              <a:spcAft>
                <a:spcPct val="0"/>
              </a:spcAft>
              <a:tabLst>
                <a:tab pos="336179" algn="l"/>
              </a:tabLst>
              <a:defRPr/>
            </a:pPr>
            <a:endParaRPr lang="en-US" altLang="en-US" sz="882" b="1" dirty="0">
              <a:solidFill>
                <a:srgbClr val="FFFFFF"/>
              </a:solidFill>
              <a:cs typeface="Times New Roman" panose="02020603050405020304" pitchFamily="18" charset="0"/>
            </a:endParaRPr>
          </a:p>
          <a:p>
            <a:pPr indent="-168090" defTabSz="672358" eaLnBrk="0" fontAlgn="base" hangingPunct="0">
              <a:spcBef>
                <a:spcPct val="0"/>
              </a:spcBef>
              <a:spcAft>
                <a:spcPct val="0"/>
              </a:spcAft>
              <a:tabLst>
                <a:tab pos="336179" algn="l"/>
              </a:tabLst>
              <a:defRPr/>
            </a:pPr>
            <a:r>
              <a:rPr lang="en-US" altLang="en-US" sz="2353" dirty="0">
                <a:solidFill>
                  <a:srgbClr val="FFFFFF"/>
                </a:solidFill>
                <a:cs typeface="Times New Roman" panose="02020603050405020304" pitchFamily="18" charset="0"/>
              </a:rPr>
              <a:t>    </a:t>
            </a:r>
            <a:r>
              <a:rPr lang="en-US" altLang="en-US" sz="2353" dirty="0">
                <a:solidFill>
                  <a:srgbClr val="FFFFFF"/>
                </a:solidFill>
                <a:latin typeface="Arial Black" panose="020B0A04020102020204" pitchFamily="34" charset="0"/>
                <a:cs typeface="Times New Roman" panose="02020603050405020304" pitchFamily="18" charset="0"/>
              </a:rPr>
              <a:t>&gt;</a:t>
            </a:r>
            <a:r>
              <a:rPr lang="en-US" altLang="en-US" sz="2353" dirty="0">
                <a:solidFill>
                  <a:srgbClr val="FFFFFF"/>
                </a:solidFill>
                <a:cs typeface="Times New Roman" panose="02020603050405020304" pitchFamily="18" charset="0"/>
              </a:rPr>
              <a:t> </a:t>
            </a:r>
            <a:r>
              <a:rPr lang="en-US" altLang="en-US" sz="1618" b="1" dirty="0">
                <a:solidFill>
                  <a:srgbClr val="FFFFFF"/>
                </a:solidFill>
                <a:cs typeface="Times New Roman" panose="02020603050405020304" pitchFamily="18" charset="0"/>
              </a:rPr>
              <a:t>VISITORS  ARE  MIRACLES  DISGUISED  AS </a:t>
            </a:r>
          </a:p>
          <a:p>
            <a:pPr indent="-168090" defTabSz="672358" eaLnBrk="0" fontAlgn="base" hangingPunct="0">
              <a:spcBef>
                <a:spcPct val="0"/>
              </a:spcBef>
              <a:spcAft>
                <a:spcPct val="0"/>
              </a:spcAft>
              <a:tabLst>
                <a:tab pos="336179" algn="l"/>
              </a:tabLst>
              <a:defRPr/>
            </a:pPr>
            <a:r>
              <a:rPr lang="en-US" altLang="en-US" sz="1618" b="1" dirty="0">
                <a:solidFill>
                  <a:srgbClr val="FFFFFF"/>
                </a:solidFill>
                <a:cs typeface="Times New Roman" panose="02020603050405020304" pitchFamily="18" charset="0"/>
              </a:rPr>
              <a:t>            NEEDS</a:t>
            </a:r>
          </a:p>
          <a:p>
            <a:pPr indent="-168090" defTabSz="672358" eaLnBrk="0" fontAlgn="base" hangingPunct="0">
              <a:spcBef>
                <a:spcPct val="0"/>
              </a:spcBef>
              <a:spcAft>
                <a:spcPct val="0"/>
              </a:spcAft>
              <a:tabLst>
                <a:tab pos="336179" algn="l"/>
              </a:tabLst>
              <a:defRPr/>
            </a:pPr>
            <a:r>
              <a:rPr lang="en-US" altLang="en-US" sz="1618" b="1" dirty="0">
                <a:solidFill>
                  <a:srgbClr val="FFFFFF"/>
                </a:solidFill>
                <a:cs typeface="Times New Roman" panose="02020603050405020304" pitchFamily="18" charset="0"/>
              </a:rPr>
              <a:t> </a:t>
            </a:r>
          </a:p>
          <a:p>
            <a:pPr indent="-168090" defTabSz="672358" eaLnBrk="0" fontAlgn="base" hangingPunct="0">
              <a:spcBef>
                <a:spcPct val="0"/>
              </a:spcBef>
              <a:spcAft>
                <a:spcPct val="0"/>
              </a:spcAft>
              <a:tabLst>
                <a:tab pos="336179" algn="l"/>
              </a:tabLst>
              <a:defRPr/>
            </a:pPr>
            <a:r>
              <a:rPr lang="en-US" altLang="en-US" sz="2353" dirty="0">
                <a:solidFill>
                  <a:srgbClr val="FFFFFF"/>
                </a:solidFill>
                <a:cs typeface="Times New Roman" panose="02020603050405020304" pitchFamily="18" charset="0"/>
              </a:rPr>
              <a:t>    </a:t>
            </a:r>
            <a:r>
              <a:rPr lang="en-US" altLang="en-US" sz="2353" dirty="0">
                <a:solidFill>
                  <a:srgbClr val="FFFFFF"/>
                </a:solidFill>
                <a:latin typeface="Arial Black" panose="020B0A04020102020204" pitchFamily="34" charset="0"/>
                <a:cs typeface="Times New Roman" panose="02020603050405020304" pitchFamily="18" charset="0"/>
              </a:rPr>
              <a:t>&gt;</a:t>
            </a:r>
            <a:r>
              <a:rPr lang="en-US" altLang="en-US" sz="2353" dirty="0">
                <a:solidFill>
                  <a:srgbClr val="FFFFFF"/>
                </a:solidFill>
                <a:cs typeface="Times New Roman" panose="02020603050405020304" pitchFamily="18" charset="0"/>
              </a:rPr>
              <a:t> </a:t>
            </a:r>
            <a:r>
              <a:rPr lang="en-US" altLang="en-US" sz="1618" b="1" dirty="0">
                <a:solidFill>
                  <a:srgbClr val="FFFFFF"/>
                </a:solidFill>
                <a:cs typeface="Times New Roman" panose="02020603050405020304" pitchFamily="18" charset="0"/>
              </a:rPr>
              <a:t>VISITORS  ARE  DIVINE  APPOINTMENTS</a:t>
            </a:r>
          </a:p>
          <a:p>
            <a:pPr indent="-168090" defTabSz="672358" eaLnBrk="0" fontAlgn="base" hangingPunct="0">
              <a:spcBef>
                <a:spcPct val="0"/>
              </a:spcBef>
              <a:spcAft>
                <a:spcPct val="0"/>
              </a:spcAft>
              <a:tabLst>
                <a:tab pos="336179" algn="l"/>
              </a:tabLst>
              <a:defRPr/>
            </a:pPr>
            <a:endParaRPr lang="en-US" altLang="en-US" sz="1618" b="1" dirty="0">
              <a:solidFill>
                <a:srgbClr val="FFFFFF"/>
              </a:solidFill>
              <a:cs typeface="Times New Roman" panose="02020603050405020304" pitchFamily="18" charset="0"/>
            </a:endParaRPr>
          </a:p>
          <a:p>
            <a:pPr indent="-168090" defTabSz="672358" eaLnBrk="0" fontAlgn="base" hangingPunct="0">
              <a:spcBef>
                <a:spcPct val="0"/>
              </a:spcBef>
              <a:spcAft>
                <a:spcPct val="0"/>
              </a:spcAft>
              <a:tabLst>
                <a:tab pos="336179" algn="l"/>
              </a:tabLst>
              <a:defRPr/>
            </a:pPr>
            <a:r>
              <a:rPr lang="en-US" altLang="en-US" sz="2353" dirty="0">
                <a:solidFill>
                  <a:srgbClr val="FFFFFF"/>
                </a:solidFill>
                <a:cs typeface="Times New Roman" panose="02020603050405020304" pitchFamily="18" charset="0"/>
              </a:rPr>
              <a:t>    </a:t>
            </a:r>
            <a:r>
              <a:rPr lang="en-US" altLang="en-US" sz="2353" dirty="0">
                <a:solidFill>
                  <a:srgbClr val="FFFFFF"/>
                </a:solidFill>
                <a:latin typeface="Arial Black" panose="020B0A04020102020204" pitchFamily="34" charset="0"/>
                <a:cs typeface="Times New Roman" panose="02020603050405020304" pitchFamily="18" charset="0"/>
              </a:rPr>
              <a:t>&gt;</a:t>
            </a:r>
            <a:r>
              <a:rPr lang="en-US" altLang="en-US" sz="2353" dirty="0">
                <a:solidFill>
                  <a:srgbClr val="FFFFFF"/>
                </a:solidFill>
                <a:cs typeface="Times New Roman" panose="02020603050405020304" pitchFamily="18" charset="0"/>
              </a:rPr>
              <a:t> </a:t>
            </a:r>
            <a:r>
              <a:rPr lang="en-US" altLang="en-US" sz="1618" b="1" dirty="0">
                <a:solidFill>
                  <a:srgbClr val="FFFFFF"/>
                </a:solidFill>
                <a:cs typeface="Times New Roman" panose="02020603050405020304" pitchFamily="18" charset="0"/>
              </a:rPr>
              <a:t>VISITORS  ARE  THE  RIPE  HARVEST</a:t>
            </a:r>
          </a:p>
          <a:p>
            <a:pPr indent="-168090" defTabSz="672358" eaLnBrk="0" fontAlgn="base" hangingPunct="0">
              <a:spcBef>
                <a:spcPct val="0"/>
              </a:spcBef>
              <a:spcAft>
                <a:spcPct val="0"/>
              </a:spcAft>
              <a:tabLst>
                <a:tab pos="336179" algn="l"/>
              </a:tabLst>
              <a:defRPr/>
            </a:pPr>
            <a:r>
              <a:rPr lang="en-US" altLang="en-US" sz="1176" b="1" dirty="0">
                <a:solidFill>
                  <a:srgbClr val="000000"/>
                </a:solidFill>
                <a:cs typeface="Times New Roman" panose="02020603050405020304" pitchFamily="18" charset="0"/>
              </a:rPr>
              <a:t>  </a:t>
            </a:r>
            <a:endParaRPr lang="en-US" altLang="en-US" sz="882" b="1" dirty="0">
              <a:solidFill>
                <a:srgbClr val="000000"/>
              </a:solidFill>
              <a:cs typeface="Times New Roman" panose="02020603050405020304" pitchFamily="18" charset="0"/>
            </a:endParaRPr>
          </a:p>
          <a:p>
            <a:pPr indent="-168090" defTabSz="672358" eaLnBrk="0" fontAlgn="base" hangingPunct="0">
              <a:spcBef>
                <a:spcPct val="0"/>
              </a:spcBef>
              <a:spcAft>
                <a:spcPct val="0"/>
              </a:spcAft>
              <a:tabLst>
                <a:tab pos="336179" algn="l"/>
              </a:tabLst>
              <a:defRPr/>
            </a:pPr>
            <a:r>
              <a:rPr lang="en-US" altLang="en-US" sz="1176" b="1" dirty="0">
                <a:solidFill>
                  <a:srgbClr val="000000"/>
                </a:solidFill>
                <a:cs typeface="Times New Roman" panose="02020603050405020304" pitchFamily="18" charset="0"/>
              </a:rPr>
              <a:t> </a:t>
            </a:r>
          </a:p>
          <a:p>
            <a:pPr indent="-168090" defTabSz="672358" eaLnBrk="0" fontAlgn="base" hangingPunct="0">
              <a:spcBef>
                <a:spcPct val="0"/>
              </a:spcBef>
              <a:spcAft>
                <a:spcPct val="0"/>
              </a:spcAft>
              <a:tabLst>
                <a:tab pos="336179" algn="l"/>
              </a:tabLst>
              <a:defRPr/>
            </a:pPr>
            <a:endParaRPr lang="en-US" altLang="en-US" sz="1176" b="1" dirty="0">
              <a:solidFill>
                <a:srgbClr val="000000"/>
              </a:solidFill>
              <a:cs typeface="Times New Roman" panose="02020603050405020304" pitchFamily="18" charset="0"/>
            </a:endParaRPr>
          </a:p>
          <a:p>
            <a:pPr indent="-168090" defTabSz="672358" eaLnBrk="0" fontAlgn="base" hangingPunct="0">
              <a:spcBef>
                <a:spcPct val="0"/>
              </a:spcBef>
              <a:spcAft>
                <a:spcPct val="0"/>
              </a:spcAft>
              <a:tabLst>
                <a:tab pos="336179" algn="l"/>
              </a:tabLst>
              <a:defRPr/>
            </a:pPr>
            <a:endParaRPr lang="en-US" altLang="en-US" sz="735" b="1" dirty="0">
              <a:solidFill>
                <a:srgbClr val="000000"/>
              </a:solidFill>
              <a:cs typeface="Times New Roman" panose="02020603050405020304" pitchFamily="18" charset="0"/>
            </a:endParaRPr>
          </a:p>
          <a:p>
            <a:pPr indent="-168090" defTabSz="672358" eaLnBrk="0" fontAlgn="base" hangingPunct="0">
              <a:spcBef>
                <a:spcPct val="0"/>
              </a:spcBef>
              <a:spcAft>
                <a:spcPct val="0"/>
              </a:spcAft>
              <a:tabLst>
                <a:tab pos="336179" algn="l"/>
              </a:tabLst>
              <a:defRPr/>
            </a:pPr>
            <a:endParaRPr lang="en-US" altLang="en-US" sz="1176" b="1" dirty="0">
              <a:solidFill>
                <a:srgbClr val="000000"/>
              </a:solidFill>
              <a:cs typeface="Times New Roman" panose="02020603050405020304" pitchFamily="18" charset="0"/>
            </a:endParaRPr>
          </a:p>
          <a:p>
            <a:pPr indent="-168090" defTabSz="672358" eaLnBrk="0" fontAlgn="base" hangingPunct="0">
              <a:spcBef>
                <a:spcPct val="0"/>
              </a:spcBef>
              <a:spcAft>
                <a:spcPct val="0"/>
              </a:spcAft>
              <a:tabLst>
                <a:tab pos="336179" algn="l"/>
              </a:tabLst>
              <a:defRPr/>
            </a:pPr>
            <a:endParaRPr lang="en-US" altLang="en-US" sz="735" b="1" dirty="0">
              <a:solidFill>
                <a:srgbClr val="000000"/>
              </a:solidFill>
              <a:cs typeface="Times New Roman" panose="02020603050405020304" pitchFamily="18" charset="0"/>
            </a:endParaRPr>
          </a:p>
          <a:p>
            <a:pPr indent="-168090" algn="ctr" defTabSz="672358" eaLnBrk="0" fontAlgn="base" hangingPunct="0">
              <a:spcBef>
                <a:spcPct val="0"/>
              </a:spcBef>
              <a:spcAft>
                <a:spcPct val="0"/>
              </a:spcAft>
              <a:tabLst>
                <a:tab pos="336179" algn="l"/>
              </a:tabLst>
              <a:defRPr/>
            </a:pPr>
            <a:r>
              <a:rPr lang="en-US" altLang="en-US" sz="2647" b="1" dirty="0">
                <a:solidFill>
                  <a:srgbClr val="FFFF00"/>
                </a:solidFill>
                <a:cs typeface="Times New Roman" panose="02020603050405020304" pitchFamily="18" charset="0"/>
              </a:rPr>
              <a:t>EVERY  VISITOR’S </a:t>
            </a:r>
          </a:p>
          <a:p>
            <a:pPr indent="-168090" algn="ctr" defTabSz="672358" eaLnBrk="0" fontAlgn="base" hangingPunct="0">
              <a:spcBef>
                <a:spcPct val="0"/>
              </a:spcBef>
              <a:spcAft>
                <a:spcPct val="0"/>
              </a:spcAft>
              <a:tabLst>
                <a:tab pos="336179" algn="l"/>
              </a:tabLst>
              <a:defRPr/>
            </a:pPr>
            <a:r>
              <a:rPr lang="en-US" altLang="en-US" sz="2647" b="1" dirty="0">
                <a:solidFill>
                  <a:srgbClr val="FFFF00"/>
                </a:solidFill>
                <a:cs typeface="Times New Roman" panose="02020603050405020304" pitchFamily="18" charset="0"/>
              </a:rPr>
              <a:t>QUESTION:</a:t>
            </a:r>
            <a:endParaRPr lang="en-US" altLang="en-US" sz="1471" b="1" dirty="0">
              <a:solidFill>
                <a:srgbClr val="FFFF00"/>
              </a:solidFill>
              <a:cs typeface="Times New Roman" panose="02020603050405020304" pitchFamily="18" charset="0"/>
            </a:endParaRPr>
          </a:p>
          <a:p>
            <a:pPr indent="-168090" algn="ctr" defTabSz="672358" eaLnBrk="0" fontAlgn="base" hangingPunct="0">
              <a:spcBef>
                <a:spcPct val="0"/>
              </a:spcBef>
              <a:spcAft>
                <a:spcPct val="0"/>
              </a:spcAft>
              <a:tabLst>
                <a:tab pos="336179" algn="l"/>
              </a:tabLst>
              <a:defRPr/>
            </a:pPr>
            <a:endParaRPr lang="en-US" altLang="en-US" sz="588" b="1" dirty="0">
              <a:solidFill>
                <a:srgbClr val="FFFF00"/>
              </a:solidFill>
              <a:cs typeface="Times New Roman" panose="02020603050405020304" pitchFamily="18" charset="0"/>
            </a:endParaRPr>
          </a:p>
          <a:p>
            <a:pPr indent="-168090" algn="ctr" defTabSz="672358" eaLnBrk="0" fontAlgn="base" hangingPunct="0">
              <a:spcBef>
                <a:spcPct val="0"/>
              </a:spcBef>
              <a:spcAft>
                <a:spcPct val="0"/>
              </a:spcAft>
              <a:tabLst>
                <a:tab pos="336179" algn="l"/>
              </a:tabLst>
              <a:defRPr/>
            </a:pPr>
            <a:r>
              <a:rPr lang="en-US" altLang="en-US" sz="2647" b="1" dirty="0">
                <a:solidFill>
                  <a:srgbClr val="FFFF00"/>
                </a:solidFill>
                <a:cs typeface="Times New Roman" panose="02020603050405020304" pitchFamily="18" charset="0"/>
              </a:rPr>
              <a:t>“</a:t>
            </a:r>
            <a:r>
              <a:rPr lang="en-US" altLang="en-US" sz="2500" b="1" dirty="0">
                <a:solidFill>
                  <a:srgbClr val="FFFF00"/>
                </a:solidFill>
                <a:cs typeface="Times New Roman" panose="02020603050405020304" pitchFamily="18" charset="0"/>
              </a:rPr>
              <a:t>CAN YOU MEET MY NEEDS?”</a:t>
            </a:r>
          </a:p>
          <a:p>
            <a:pPr indent="-168090" algn="ctr" defTabSz="672358" eaLnBrk="0" fontAlgn="base" hangingPunct="0">
              <a:spcBef>
                <a:spcPct val="0"/>
              </a:spcBef>
              <a:spcAft>
                <a:spcPct val="0"/>
              </a:spcAft>
              <a:tabLst>
                <a:tab pos="336179" algn="l"/>
              </a:tabLst>
              <a:defRPr/>
            </a:pPr>
            <a:endParaRPr lang="en-US" altLang="en-US" sz="809" b="1" dirty="0">
              <a:solidFill>
                <a:srgbClr val="000000"/>
              </a:solidFill>
            </a:endParaRPr>
          </a:p>
          <a:p>
            <a:pPr indent="-168090" defTabSz="672358" eaLnBrk="0" fontAlgn="base" hangingPunct="0">
              <a:spcBef>
                <a:spcPct val="0"/>
              </a:spcBef>
              <a:spcAft>
                <a:spcPct val="0"/>
              </a:spcAft>
              <a:tabLst>
                <a:tab pos="336179" algn="l"/>
              </a:tabLst>
              <a:defRPr/>
            </a:pPr>
            <a:endParaRPr lang="en-US" altLang="en-US" sz="809" b="1" dirty="0">
              <a:solidFill>
                <a:srgbClr val="000000"/>
              </a:solidFill>
            </a:endParaRPr>
          </a:p>
          <a:p>
            <a:pPr indent="-168090" defTabSz="672358" eaLnBrk="0" fontAlgn="base" hangingPunct="0">
              <a:spcBef>
                <a:spcPct val="0"/>
              </a:spcBef>
              <a:spcAft>
                <a:spcPct val="0"/>
              </a:spcAft>
              <a:tabLst>
                <a:tab pos="336179" algn="l"/>
              </a:tabLst>
              <a:defRPr/>
            </a:pPr>
            <a:endParaRPr lang="en-US" altLang="en-US" sz="809" b="1" dirty="0">
              <a:solidFill>
                <a:srgbClr val="000000"/>
              </a:solidFill>
            </a:endParaRPr>
          </a:p>
          <a:p>
            <a:pPr indent="-168090" defTabSz="672358" eaLnBrk="0" fontAlgn="base" hangingPunct="0">
              <a:spcBef>
                <a:spcPct val="0"/>
              </a:spcBef>
              <a:spcAft>
                <a:spcPct val="0"/>
              </a:spcAft>
              <a:tabLst>
                <a:tab pos="336179" algn="l"/>
              </a:tabLst>
              <a:defRPr/>
            </a:pPr>
            <a:endParaRPr lang="en-US" altLang="en-US" sz="809" b="1" dirty="0">
              <a:solidFill>
                <a:srgbClr val="000000"/>
              </a:solidFill>
            </a:endParaRPr>
          </a:p>
          <a:p>
            <a:pPr indent="-168090" defTabSz="672358" eaLnBrk="0" fontAlgn="base" hangingPunct="0">
              <a:spcBef>
                <a:spcPct val="0"/>
              </a:spcBef>
              <a:spcAft>
                <a:spcPct val="0"/>
              </a:spcAft>
              <a:tabLst>
                <a:tab pos="336179" algn="l"/>
              </a:tabLst>
              <a:defRPr/>
            </a:pPr>
            <a:endParaRPr lang="en-US" altLang="en-US" sz="809" b="1" dirty="0">
              <a:solidFill>
                <a:srgbClr val="000000"/>
              </a:solidFill>
            </a:endParaRPr>
          </a:p>
          <a:p>
            <a:pPr indent="-168090" defTabSz="672358" eaLnBrk="0" fontAlgn="base" hangingPunct="0">
              <a:spcBef>
                <a:spcPct val="0"/>
              </a:spcBef>
              <a:spcAft>
                <a:spcPct val="0"/>
              </a:spcAft>
              <a:tabLst>
                <a:tab pos="336179" algn="l"/>
              </a:tabLst>
              <a:defRPr/>
            </a:pPr>
            <a:endParaRPr lang="en-US" altLang="en-US" sz="1324" dirty="0">
              <a:solidFill>
                <a:srgbClr val="000000"/>
              </a:solidFill>
            </a:endParaRPr>
          </a:p>
        </p:txBody>
      </p:sp>
    </p:spTree>
  </p:cSld>
  <p:clrMapOvr>
    <a:masterClrMapping/>
  </p:clrMapOvr>
  <p:transition spd="slow">
    <p:checker/>
    <p:sndAc>
      <p:stSnd>
        <p:snd r:embed="rId3" name="projctor.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050"/>
          <p:cNvSpPr txBox="1">
            <a:spLocks noChangeArrowheads="1"/>
          </p:cNvSpPr>
          <p:nvPr/>
        </p:nvSpPr>
        <p:spPr bwMode="auto">
          <a:xfrm>
            <a:off x="3630622" y="158756"/>
            <a:ext cx="4930756" cy="6563373"/>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2941" b="0" dirty="0">
                <a:solidFill>
                  <a:srgbClr val="800080"/>
                </a:solidFill>
                <a:latin typeface="Arial Black" panose="020B0A04020102020204" pitchFamily="34" charset="0"/>
                <a:cs typeface="Times New Roman" panose="02020603050405020304" pitchFamily="18" charset="0"/>
              </a:rPr>
              <a:t>    </a:t>
            </a:r>
          </a:p>
          <a:p>
            <a:pPr defTabSz="672358" eaLnBrk="0" fontAlgn="base" hangingPunct="0">
              <a:spcBef>
                <a:spcPct val="0"/>
              </a:spcBef>
              <a:spcAft>
                <a:spcPct val="0"/>
              </a:spcAft>
            </a:pPr>
            <a:r>
              <a:rPr lang="en-US" altLang="en-US" sz="2941" b="0" dirty="0">
                <a:solidFill>
                  <a:srgbClr val="800080"/>
                </a:solidFill>
                <a:latin typeface="Arial Black" panose="020B0A04020102020204" pitchFamily="34" charset="0"/>
                <a:cs typeface="Times New Roman" panose="02020603050405020304" pitchFamily="18" charset="0"/>
              </a:rPr>
              <a:t>  </a:t>
            </a:r>
            <a:r>
              <a:rPr lang="en-US" altLang="en-US" sz="2941" b="0" dirty="0">
                <a:solidFill>
                  <a:srgbClr val="FFFFFF"/>
                </a:solidFill>
                <a:latin typeface="Arial Black" panose="020B0A04020102020204" pitchFamily="34" charset="0"/>
                <a:cs typeface="Times New Roman" panose="02020603050405020304" pitchFamily="18" charset="0"/>
              </a:rPr>
              <a:t>THE   MINISTRY   OF</a:t>
            </a:r>
          </a:p>
          <a:p>
            <a:pPr defTabSz="672358" eaLnBrk="0" fontAlgn="base" hangingPunct="0">
              <a:spcBef>
                <a:spcPct val="0"/>
              </a:spcBef>
              <a:spcAft>
                <a:spcPct val="0"/>
              </a:spcAft>
            </a:pPr>
            <a:r>
              <a:rPr lang="en-US" altLang="en-US" sz="2941" b="0" dirty="0">
                <a:solidFill>
                  <a:srgbClr val="FFFFFF"/>
                </a:solidFill>
                <a:latin typeface="Arial Black" panose="020B0A04020102020204" pitchFamily="34" charset="0"/>
                <a:cs typeface="Times New Roman" panose="02020603050405020304" pitchFamily="18" charset="0"/>
              </a:rPr>
              <a:t>      THE   BELIEVER</a:t>
            </a:r>
          </a:p>
          <a:p>
            <a:pPr defTabSz="672358" eaLnBrk="0" fontAlgn="base" hangingPunct="0">
              <a:spcBef>
                <a:spcPct val="0"/>
              </a:spcBef>
              <a:spcAft>
                <a:spcPct val="0"/>
              </a:spcAft>
            </a:pPr>
            <a:endParaRPr lang="en-US" altLang="en-US" sz="2059"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endParaRPr lang="en-US" altLang="en-US" sz="2059" b="0" dirty="0">
              <a:solidFill>
                <a:srgbClr val="80008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618" b="0" dirty="0">
                <a:solidFill>
                  <a:srgbClr val="FFFF00"/>
                </a:solidFill>
                <a:latin typeface="Arial Black" panose="020B0A04020102020204" pitchFamily="34" charset="0"/>
                <a:cs typeface="Times New Roman" panose="02020603050405020304" pitchFamily="18" charset="0"/>
              </a:rPr>
              <a:t>    </a:t>
            </a:r>
            <a:r>
              <a:rPr lang="en-US" altLang="en-US" sz="1618" dirty="0">
                <a:solidFill>
                  <a:srgbClr val="FFFF00"/>
                </a:solidFill>
                <a:latin typeface="Times New Roman" panose="02020603050405020304" pitchFamily="18" charset="0"/>
                <a:cs typeface="Times New Roman" panose="02020603050405020304" pitchFamily="18" charset="0"/>
              </a:rPr>
              <a:t>1.</a:t>
            </a:r>
            <a:r>
              <a:rPr lang="en-US" altLang="en-US" sz="1618" dirty="0">
                <a:solidFill>
                  <a:srgbClr val="FFFF00"/>
                </a:solidFill>
                <a:latin typeface="Arial Black" panose="020B0A04020102020204" pitchFamily="34" charset="0"/>
                <a:cs typeface="Times New Roman" panose="02020603050405020304" pitchFamily="18" charset="0"/>
              </a:rPr>
              <a:t>  </a:t>
            </a:r>
            <a:r>
              <a:rPr lang="en-US" altLang="en-US" sz="1765" dirty="0">
                <a:solidFill>
                  <a:srgbClr val="FFFF00"/>
                </a:solidFill>
                <a:latin typeface="Times New Roman" panose="02020603050405020304" pitchFamily="18" charset="0"/>
                <a:cs typeface="Times New Roman" panose="02020603050405020304" pitchFamily="18" charset="0"/>
              </a:rPr>
              <a:t>MY AVAILABILITY GIVES GOD  </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OPPORTUNITY TO DO A MIRACLE </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THROUGH ME</a:t>
            </a:r>
          </a:p>
          <a:p>
            <a:pPr defTabSz="672358" eaLnBrk="0" fontAlgn="base" hangingPunct="0">
              <a:spcBef>
                <a:spcPct val="0"/>
              </a:spcBef>
              <a:spcAft>
                <a:spcPct val="0"/>
              </a:spcAft>
            </a:pPr>
            <a:endParaRPr lang="en-US" altLang="en-US" sz="2647"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2.  I AM A MIRACLE WAITING TO </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HAPPEN</a:t>
            </a:r>
          </a:p>
          <a:p>
            <a:pPr defTabSz="672358" eaLnBrk="0" fontAlgn="base" hangingPunct="0">
              <a:spcBef>
                <a:spcPct val="0"/>
              </a:spcBef>
              <a:spcAft>
                <a:spcPct val="0"/>
              </a:spcAft>
            </a:pPr>
            <a:endParaRPr lang="en-US" altLang="en-US" sz="2647"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3. THE LOVE OF GOD FLOWING </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THROUGH ME TO SOMEONE IN NEED</a:t>
            </a:r>
          </a:p>
          <a:p>
            <a:pPr defTabSz="672358" eaLnBrk="0" fontAlgn="base" hangingPunct="0">
              <a:spcBef>
                <a:spcPct val="0"/>
              </a:spcBef>
              <a:spcAft>
                <a:spcPct val="0"/>
              </a:spcAft>
            </a:pPr>
            <a:r>
              <a:rPr lang="en-US" altLang="en-US" sz="2647" dirty="0">
                <a:solidFill>
                  <a:srgbClr val="FFFF00"/>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4.  THE LOVE OF GOD FLOWS </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THROUGH RELATIONSHIPS WITH</a:t>
            </a:r>
          </a:p>
          <a:p>
            <a:pPr defTabSz="672358" eaLnBrk="0" fontAlgn="base" hangingPunct="0">
              <a:spcBef>
                <a:spcPct val="0"/>
              </a:spcBef>
              <a:spcAft>
                <a:spcPct val="0"/>
              </a:spcAft>
            </a:pPr>
            <a:r>
              <a:rPr lang="en-US" altLang="en-US" sz="1765" dirty="0">
                <a:solidFill>
                  <a:srgbClr val="FFFF00"/>
                </a:solidFill>
                <a:latin typeface="Times New Roman" panose="02020603050405020304" pitchFamily="18" charset="0"/>
                <a:cs typeface="Times New Roman" panose="02020603050405020304" pitchFamily="18" charset="0"/>
              </a:rPr>
              <a:t>          PEOPLE</a:t>
            </a:r>
            <a:r>
              <a:rPr lang="en-US" altLang="en-US" sz="1765" dirty="0">
                <a:solidFill>
                  <a:srgbClr val="FFFF00"/>
                </a:solidFill>
                <a:latin typeface="Times New Roman" panose="02020603050405020304" pitchFamily="18" charset="0"/>
              </a:rPr>
              <a:t> </a:t>
            </a:r>
            <a:endParaRPr lang="en-US" altLang="en-US" sz="2353" dirty="0">
              <a:solidFill>
                <a:srgbClr val="FFFF00"/>
              </a:solidFill>
              <a:latin typeface="Times New Roman" panose="02020603050405020304" pitchFamily="18" charset="0"/>
            </a:endParaRPr>
          </a:p>
          <a:p>
            <a:pPr defTabSz="672358" eaLnBrk="0" fontAlgn="base" hangingPunct="0">
              <a:spcBef>
                <a:spcPct val="0"/>
              </a:spcBef>
              <a:spcAft>
                <a:spcPct val="0"/>
              </a:spcAft>
            </a:pPr>
            <a:endParaRPr lang="en-US" altLang="en-US" sz="3677" dirty="0">
              <a:solidFill>
                <a:srgbClr val="FFFF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3551244" y="112063"/>
            <a:ext cx="5066165" cy="6653462"/>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36179" indent="-336179" algn="ctr" defTabSz="672358" eaLnBrk="0" fontAlgn="base" hangingPunct="0">
              <a:spcBef>
                <a:spcPct val="0"/>
              </a:spcBef>
              <a:spcAft>
                <a:spcPct val="0"/>
              </a:spcAft>
              <a:buNone/>
            </a:pPr>
            <a:endParaRPr lang="en-US" altLang="en-US" sz="588" dirty="0">
              <a:solidFill>
                <a:srgbClr val="3333CC"/>
              </a:solidFill>
              <a:latin typeface="Arial Black" panose="020B0A04020102020204" pitchFamily="34" charset="0"/>
            </a:endParaRPr>
          </a:p>
          <a:p>
            <a:pPr marL="336179" indent="-336179" algn="ctr" defTabSz="672358" eaLnBrk="0" fontAlgn="base" hangingPunct="0">
              <a:spcBef>
                <a:spcPct val="0"/>
              </a:spcBef>
              <a:spcAft>
                <a:spcPct val="0"/>
              </a:spcAft>
              <a:buNone/>
            </a:pPr>
            <a:r>
              <a:rPr lang="en-US" altLang="en-US" sz="4853" dirty="0">
                <a:solidFill>
                  <a:srgbClr val="FFFFFF"/>
                </a:solidFill>
                <a:latin typeface="Arial Black" panose="020B0A04020102020204" pitchFamily="34" charset="0"/>
              </a:rPr>
              <a:t>MOBILIZING</a:t>
            </a:r>
          </a:p>
          <a:p>
            <a:pPr marL="336179" indent="-336179" algn="ctr" defTabSz="672358" eaLnBrk="0" fontAlgn="base" hangingPunct="0">
              <a:spcBef>
                <a:spcPct val="0"/>
              </a:spcBef>
              <a:spcAft>
                <a:spcPct val="0"/>
              </a:spcAft>
              <a:buNone/>
            </a:pPr>
            <a:r>
              <a:rPr lang="en-US" altLang="en-US" sz="4853" dirty="0">
                <a:solidFill>
                  <a:srgbClr val="FFFFFF"/>
                </a:solidFill>
                <a:latin typeface="Arial Black" panose="020B0A04020102020204" pitchFamily="34" charset="0"/>
              </a:rPr>
              <a:t>THE TWO</a:t>
            </a:r>
          </a:p>
          <a:p>
            <a:pPr marL="336179" indent="-336179" algn="ctr" defTabSz="672358" eaLnBrk="0" fontAlgn="base" hangingPunct="0">
              <a:spcBef>
                <a:spcPct val="0"/>
              </a:spcBef>
              <a:spcAft>
                <a:spcPct val="0"/>
              </a:spcAft>
              <a:buNone/>
            </a:pPr>
            <a:r>
              <a:rPr lang="en-US" altLang="en-US" sz="4853" dirty="0">
                <a:solidFill>
                  <a:srgbClr val="FFFFFF"/>
                </a:solidFill>
                <a:latin typeface="Arial Black" panose="020B0A04020102020204" pitchFamily="34" charset="0"/>
              </a:rPr>
              <a:t>ARMS OF THE</a:t>
            </a:r>
          </a:p>
          <a:p>
            <a:pPr marL="336179" indent="-336179" algn="ctr" defTabSz="672358" eaLnBrk="0" fontAlgn="base" hangingPunct="0">
              <a:spcBef>
                <a:spcPct val="0"/>
              </a:spcBef>
              <a:spcAft>
                <a:spcPct val="0"/>
              </a:spcAft>
              <a:buNone/>
            </a:pPr>
            <a:r>
              <a:rPr lang="en-US" altLang="en-US" sz="4853" dirty="0">
                <a:solidFill>
                  <a:srgbClr val="FFFFFF"/>
                </a:solidFill>
                <a:latin typeface="Arial Black" panose="020B0A04020102020204" pitchFamily="34" charset="0"/>
              </a:rPr>
              <a:t>CHURCH:</a:t>
            </a:r>
          </a:p>
          <a:p>
            <a:pPr marL="336179" indent="-336179" algn="ctr" defTabSz="672358" eaLnBrk="0" fontAlgn="base" hangingPunct="0">
              <a:spcBef>
                <a:spcPct val="0"/>
              </a:spcBef>
              <a:spcAft>
                <a:spcPct val="0"/>
              </a:spcAft>
              <a:buNone/>
            </a:pPr>
            <a:endParaRPr lang="en-US" altLang="en-US" sz="588" dirty="0">
              <a:solidFill>
                <a:srgbClr val="3333CC"/>
              </a:solidFill>
              <a:latin typeface="Arial Black" panose="020B0A04020102020204" pitchFamily="34" charset="0"/>
            </a:endParaRPr>
          </a:p>
          <a:p>
            <a:pPr marL="336179" indent="-336179" algn="ctr" defTabSz="672358" eaLnBrk="0" fontAlgn="base" hangingPunct="0">
              <a:spcBef>
                <a:spcPct val="0"/>
              </a:spcBef>
              <a:spcAft>
                <a:spcPct val="0"/>
              </a:spcAft>
              <a:buNone/>
            </a:pPr>
            <a:r>
              <a:rPr lang="en-US" altLang="en-US" sz="4412" dirty="0">
                <a:solidFill>
                  <a:srgbClr val="FFFF00"/>
                </a:solidFill>
                <a:latin typeface="Arial Black" panose="020B0A04020102020204" pitchFamily="34" charset="0"/>
              </a:rPr>
              <a:t>PRAYER</a:t>
            </a:r>
          </a:p>
          <a:p>
            <a:pPr marL="336179" indent="-336179" algn="ctr" defTabSz="672358" eaLnBrk="0" fontAlgn="base" hangingPunct="0">
              <a:spcBef>
                <a:spcPct val="0"/>
              </a:spcBef>
              <a:spcAft>
                <a:spcPct val="0"/>
              </a:spcAft>
              <a:buNone/>
            </a:pPr>
            <a:r>
              <a:rPr lang="en-US" altLang="en-US" sz="4412" dirty="0">
                <a:solidFill>
                  <a:srgbClr val="FFFF00"/>
                </a:solidFill>
                <a:latin typeface="Arial Black" panose="020B0A04020102020204" pitchFamily="34" charset="0"/>
              </a:rPr>
              <a:t>  MINISTRY</a:t>
            </a:r>
          </a:p>
          <a:p>
            <a:pPr marL="336179" indent="-336179" algn="ctr" defTabSz="672358" eaLnBrk="0" fontAlgn="base" hangingPunct="0">
              <a:spcBef>
                <a:spcPct val="0"/>
              </a:spcBef>
              <a:spcAft>
                <a:spcPct val="0"/>
              </a:spcAft>
              <a:buNone/>
            </a:pPr>
            <a:r>
              <a:rPr lang="en-US" altLang="en-US" sz="3971" dirty="0">
                <a:solidFill>
                  <a:srgbClr val="FFFFFF"/>
                </a:solidFill>
                <a:latin typeface="Arial Black" panose="020B0A04020102020204" pitchFamily="34" charset="0"/>
              </a:rPr>
              <a:t>&amp;</a:t>
            </a:r>
          </a:p>
          <a:p>
            <a:pPr marL="336179" indent="-336179" algn="ctr" defTabSz="672358" eaLnBrk="0" fontAlgn="base" hangingPunct="0">
              <a:spcBef>
                <a:spcPct val="0"/>
              </a:spcBef>
              <a:spcAft>
                <a:spcPct val="0"/>
              </a:spcAft>
              <a:buNone/>
            </a:pPr>
            <a:r>
              <a:rPr lang="en-US" altLang="en-US" sz="4412" dirty="0">
                <a:solidFill>
                  <a:srgbClr val="FFFF00"/>
                </a:solidFill>
                <a:latin typeface="Arial Black" panose="020B0A04020102020204" pitchFamily="34" charset="0"/>
              </a:rPr>
              <a:t>CARE</a:t>
            </a:r>
          </a:p>
          <a:p>
            <a:pPr marL="336179" indent="-336179" algn="ctr" defTabSz="672358" eaLnBrk="0" fontAlgn="base" hangingPunct="0">
              <a:spcBef>
                <a:spcPct val="0"/>
              </a:spcBef>
              <a:spcAft>
                <a:spcPct val="0"/>
              </a:spcAft>
              <a:buNone/>
            </a:pPr>
            <a:r>
              <a:rPr lang="en-US" altLang="en-US" sz="4412" dirty="0">
                <a:solidFill>
                  <a:srgbClr val="FFFF00"/>
                </a:solidFill>
                <a:latin typeface="Arial Black" panose="020B0A04020102020204" pitchFamily="34" charset="0"/>
              </a:rPr>
              <a:t>  MINISTRY</a:t>
            </a:r>
          </a:p>
          <a:p>
            <a:pPr marL="336179" indent="-336179" algn="ctr" defTabSz="672358" eaLnBrk="0" fontAlgn="base" hangingPunct="0">
              <a:spcBef>
                <a:spcPct val="0"/>
              </a:spcBef>
              <a:spcAft>
                <a:spcPct val="0"/>
              </a:spcAft>
              <a:buNone/>
            </a:pPr>
            <a:endParaRPr lang="en-US" altLang="en-US" sz="588" dirty="0">
              <a:solidFill>
                <a:srgbClr val="FFFF00"/>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1026"/>
          <p:cNvSpPr txBox="1">
            <a:spLocks noChangeArrowheads="1"/>
          </p:cNvSpPr>
          <p:nvPr/>
        </p:nvSpPr>
        <p:spPr bwMode="auto">
          <a:xfrm>
            <a:off x="5804170" y="205448"/>
            <a:ext cx="135818"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
        <p:nvSpPr>
          <p:cNvPr id="324611" name="Text Box 1028"/>
          <p:cNvSpPr txBox="1">
            <a:spLocks noChangeArrowheads="1"/>
          </p:cNvSpPr>
          <p:nvPr/>
        </p:nvSpPr>
        <p:spPr bwMode="auto">
          <a:xfrm>
            <a:off x="3574591" y="112553"/>
            <a:ext cx="4986787" cy="4356807"/>
          </a:xfrm>
          <a:prstGeom prst="rect">
            <a:avLst/>
          </a:prstGeom>
          <a:gradFill rotWithShape="0">
            <a:gsLst>
              <a:gs pos="0">
                <a:srgbClr val="FF0000"/>
              </a:gs>
              <a:gs pos="100000">
                <a:srgbClr val="7600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735" dirty="0">
                <a:solidFill>
                  <a:srgbClr val="800080"/>
                </a:solidFill>
                <a:latin typeface="Arial Black" panose="020B0A04020102020204" pitchFamily="34" charset="0"/>
                <a:cs typeface="Times New Roman" panose="02020603050405020304" pitchFamily="18" charset="0"/>
              </a:rPr>
              <a:t> </a:t>
            </a:r>
          </a:p>
          <a:p>
            <a:pPr defTabSz="672358" eaLnBrk="0" fontAlgn="base" hangingPunct="0">
              <a:spcBef>
                <a:spcPct val="0"/>
              </a:spcBef>
              <a:spcAft>
                <a:spcPct val="0"/>
              </a:spcAft>
            </a:pPr>
            <a:endParaRPr lang="en-US" altLang="en-US" sz="588" dirty="0">
              <a:solidFill>
                <a:srgbClr val="FFFFFF"/>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2059" dirty="0">
                <a:solidFill>
                  <a:srgbClr val="FFFFFF"/>
                </a:solidFill>
                <a:latin typeface="Arial Black" panose="020B0A04020102020204" pitchFamily="34" charset="0"/>
                <a:cs typeface="Times New Roman" panose="02020603050405020304" pitchFamily="18" charset="0"/>
              </a:rPr>
              <a:t>VISION  OF  THE  COMPASSION AND CARE MINISTRY</a:t>
            </a:r>
          </a:p>
          <a:p>
            <a:pPr defTabSz="672358" eaLnBrk="0" fontAlgn="base" hangingPunct="0">
              <a:spcBef>
                <a:spcPct val="0"/>
              </a:spcBef>
              <a:spcAft>
                <a:spcPct val="0"/>
              </a:spcAft>
            </a:pPr>
            <a:endParaRPr lang="en-US" altLang="en-US" sz="735"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endParaRPr lang="en-US" altLang="en-US" sz="882" dirty="0">
              <a:solidFill>
                <a:srgbClr val="FFFFFF"/>
              </a:solidFill>
              <a:latin typeface="Times New Roman" panose="02020603050405020304" pitchFamily="18" charset="0"/>
              <a:cs typeface="Times New Roman" panose="02020603050405020304" pitchFamily="18" charset="0"/>
            </a:endParaRPr>
          </a:p>
          <a:p>
            <a:pPr marL="127235" indent="-127235" defTabSz="672358" eaLnBrk="0" fontAlgn="base" hangingPunct="0">
              <a:spcBef>
                <a:spcPct val="0"/>
              </a:spcBef>
              <a:spcAft>
                <a:spcPct val="0"/>
              </a:spcAft>
            </a:pPr>
            <a:r>
              <a:rPr lang="en-US" altLang="en-US" sz="1471" b="0" dirty="0">
                <a:solidFill>
                  <a:srgbClr val="FFFFFF"/>
                </a:solidFill>
                <a:latin typeface="Times New Roman" panose="02020603050405020304" pitchFamily="18" charset="0"/>
                <a:cs typeface="Times New Roman" panose="02020603050405020304" pitchFamily="18" charset="0"/>
              </a:rPr>
              <a:t>- </a:t>
            </a:r>
            <a:r>
              <a:rPr lang="en-US" altLang="en-US" sz="1765" dirty="0">
                <a:solidFill>
                  <a:srgbClr val="FFFFFF"/>
                </a:solidFill>
                <a:latin typeface="Times New Roman" panose="02020603050405020304" pitchFamily="18" charset="0"/>
                <a:cs typeface="Times New Roman" panose="02020603050405020304" pitchFamily="18" charset="0"/>
              </a:rPr>
              <a:t>THE FOCUS OF CARE MINISTRY IS TO     DEVELOP AND  MOBILIZE THE MEMBERS OF YOUR CHURCH TO MINISTRY.</a:t>
            </a:r>
          </a:p>
          <a:p>
            <a:pPr defTabSz="672358" eaLnBrk="0" fontAlgn="base" hangingPunct="0">
              <a:spcBef>
                <a:spcPct val="0"/>
              </a:spcBef>
              <a:spcAft>
                <a:spcPct val="0"/>
              </a:spcAft>
            </a:pPr>
            <a:r>
              <a:rPr lang="en-US" altLang="en-US" sz="1765"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765" b="0" dirty="0">
                <a:solidFill>
                  <a:srgbClr val="FFFFFF"/>
                </a:solidFill>
                <a:latin typeface="Times New Roman" panose="02020603050405020304" pitchFamily="18" charset="0"/>
                <a:cs typeface="Times New Roman" panose="02020603050405020304" pitchFamily="18" charset="0"/>
              </a:rPr>
              <a:t>-  </a:t>
            </a:r>
            <a:r>
              <a:rPr lang="en-US" altLang="en-US" sz="1765" dirty="0">
                <a:solidFill>
                  <a:srgbClr val="FFFFFF"/>
                </a:solidFill>
                <a:latin typeface="Times New Roman" panose="02020603050405020304" pitchFamily="18" charset="0"/>
                <a:cs typeface="Times New Roman" panose="02020603050405020304" pitchFamily="18" charset="0"/>
              </a:rPr>
              <a:t>EVERYONE A MINISTER.</a:t>
            </a:r>
          </a:p>
          <a:p>
            <a:pPr defTabSz="672358" eaLnBrk="0" fontAlgn="base" hangingPunct="0">
              <a:spcBef>
                <a:spcPct val="0"/>
              </a:spcBef>
              <a:spcAft>
                <a:spcPct val="0"/>
              </a:spcAft>
            </a:pPr>
            <a:r>
              <a:rPr lang="en-US" altLang="en-US" sz="1765"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765" b="0" dirty="0">
                <a:solidFill>
                  <a:srgbClr val="FFFFFF"/>
                </a:solidFill>
                <a:latin typeface="Times New Roman" panose="02020603050405020304" pitchFamily="18" charset="0"/>
                <a:cs typeface="Times New Roman" panose="02020603050405020304" pitchFamily="18" charset="0"/>
              </a:rPr>
              <a:t>-  </a:t>
            </a:r>
            <a:r>
              <a:rPr lang="en-US" altLang="en-US" sz="1765" dirty="0">
                <a:solidFill>
                  <a:srgbClr val="FFFFFF"/>
                </a:solidFill>
                <a:latin typeface="Times New Roman" panose="02020603050405020304" pitchFamily="18" charset="0"/>
                <a:cs typeface="Times New Roman" panose="02020603050405020304" pitchFamily="18" charset="0"/>
              </a:rPr>
              <a:t>THE CHURCH WILL EXPERIENCE A </a:t>
            </a:r>
          </a:p>
          <a:p>
            <a:pPr marL="208945" defTabSz="672358" eaLnBrk="0" fontAlgn="base" hangingPunct="0">
              <a:spcBef>
                <a:spcPct val="0"/>
              </a:spcBef>
              <a:spcAft>
                <a:spcPct val="0"/>
              </a:spcAft>
            </a:pPr>
            <a:r>
              <a:rPr lang="en-US" altLang="en-US" sz="1765" dirty="0">
                <a:solidFill>
                  <a:srgbClr val="FFFFFF"/>
                </a:solidFill>
                <a:latin typeface="Times New Roman" panose="02020603050405020304" pitchFamily="18" charset="0"/>
                <a:cs typeface="Times New Roman" panose="02020603050405020304" pitchFamily="18" charset="0"/>
              </a:rPr>
              <a:t>CONGREGATIONAL  PARADIGM SHIFT  TO INCREASED LAY</a:t>
            </a:r>
            <a:r>
              <a:rPr lang="en-US" altLang="en-US" sz="1765" b="0" dirty="0">
                <a:solidFill>
                  <a:srgbClr val="FFFFFF"/>
                </a:solidFill>
                <a:latin typeface="Arial Black" panose="020B0A04020102020204" pitchFamily="34" charset="0"/>
                <a:cs typeface="Times New Roman" panose="02020603050405020304" pitchFamily="18" charset="0"/>
              </a:rPr>
              <a:t>-</a:t>
            </a:r>
            <a:r>
              <a:rPr lang="en-US" altLang="en-US" sz="1765" dirty="0">
                <a:solidFill>
                  <a:srgbClr val="FFFFFF"/>
                </a:solidFill>
                <a:latin typeface="Times New Roman" panose="02020603050405020304" pitchFamily="18" charset="0"/>
                <a:cs typeface="Times New Roman" panose="02020603050405020304" pitchFamily="18" charset="0"/>
              </a:rPr>
              <a:t>LED MINISTRY PARTICIPATION AND GROWTH    </a:t>
            </a:r>
          </a:p>
          <a:p>
            <a:pPr marL="208945" defTabSz="672358" eaLnBrk="0" fontAlgn="base" hangingPunct="0">
              <a:spcBef>
                <a:spcPct val="0"/>
              </a:spcBef>
              <a:spcAft>
                <a:spcPct val="0"/>
              </a:spcAft>
            </a:pPr>
            <a:r>
              <a:rPr lang="en-US" altLang="en-US" sz="1765" dirty="0">
                <a:solidFill>
                  <a:srgbClr val="FFFFFF"/>
                </a:solidFill>
                <a:latin typeface="Times New Roman" panose="02020603050405020304" pitchFamily="18" charset="0"/>
                <a:cs typeface="Times New Roman" panose="02020603050405020304" pitchFamily="18" charset="0"/>
              </a:rPr>
              <a:t>       </a:t>
            </a:r>
            <a:r>
              <a:rPr lang="en-US" altLang="en-US" sz="1765" b="0" dirty="0">
                <a:solidFill>
                  <a:srgbClr val="FFFFFF"/>
                </a:solidFill>
                <a:latin typeface="Arial Black" panose="020B0A04020102020204" pitchFamily="34" charset="0"/>
                <a:cs typeface="Times New Roman" panose="02020603050405020304" pitchFamily="18" charset="0"/>
              </a:rPr>
              <a:t>--</a:t>
            </a:r>
            <a:r>
              <a:rPr lang="en-US" altLang="en-US" sz="1765" dirty="0">
                <a:solidFill>
                  <a:srgbClr val="FFFFFF"/>
                </a:solidFill>
                <a:latin typeface="Times New Roman" panose="02020603050405020304" pitchFamily="18" charset="0"/>
                <a:cs typeface="Times New Roman" panose="02020603050405020304" pitchFamily="18" charset="0"/>
              </a:rPr>
              <a:t>  IMPACTING  OUTREACH.</a:t>
            </a:r>
          </a:p>
          <a:p>
            <a:pPr defTabSz="672358" eaLnBrk="0" fontAlgn="base" hangingPunct="0">
              <a:spcBef>
                <a:spcPct val="0"/>
              </a:spcBef>
              <a:spcAft>
                <a:spcPct val="0"/>
              </a:spcAft>
            </a:pPr>
            <a:endParaRPr lang="en-US" altLang="en-US" sz="735" dirty="0">
              <a:solidFill>
                <a:srgbClr val="FFFFFF"/>
              </a:solidFill>
              <a:latin typeface="Times New Roman" panose="02020603050405020304" pitchFamily="18" charset="0"/>
            </a:endParaRPr>
          </a:p>
          <a:p>
            <a:pPr defTabSz="672358" eaLnBrk="0" fontAlgn="base" hangingPunct="0">
              <a:spcBef>
                <a:spcPct val="0"/>
              </a:spcBef>
              <a:spcAft>
                <a:spcPct val="0"/>
              </a:spcAft>
            </a:pPr>
            <a:endParaRPr lang="en-US" altLang="en-US" sz="662" dirty="0">
              <a:solidFill>
                <a:srgbClr val="FFFFFF"/>
              </a:solidFill>
              <a:latin typeface="Times New Roman" panose="02020603050405020304" pitchFamily="18" charset="0"/>
            </a:endParaRPr>
          </a:p>
        </p:txBody>
      </p:sp>
      <p:sp>
        <p:nvSpPr>
          <p:cNvPr id="324612" name="Text Box 1029"/>
          <p:cNvSpPr txBox="1">
            <a:spLocks noChangeArrowheads="1"/>
          </p:cNvSpPr>
          <p:nvPr/>
        </p:nvSpPr>
        <p:spPr bwMode="auto">
          <a:xfrm>
            <a:off x="3574591" y="4540050"/>
            <a:ext cx="4986787" cy="2172812"/>
          </a:xfrm>
          <a:prstGeom prst="rect">
            <a:avLst/>
          </a:prstGeom>
          <a:gradFill rotWithShape="0">
            <a:gsLst>
              <a:gs pos="0">
                <a:srgbClr val="0000FF"/>
              </a:gs>
              <a:gs pos="100000">
                <a:srgbClr val="000076"/>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735" b="0" dirty="0">
              <a:solidFill>
                <a:srgbClr val="FFFFFF"/>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765" b="0" dirty="0">
                <a:solidFill>
                  <a:srgbClr val="FFFFFF"/>
                </a:solidFill>
                <a:latin typeface="Arial Black" panose="020B0A04020102020204" pitchFamily="34" charset="0"/>
                <a:cs typeface="Times New Roman" panose="02020603050405020304" pitchFamily="18" charset="0"/>
              </a:rPr>
              <a:t>THREE-FOLD PURPOSE OF THE </a:t>
            </a:r>
            <a:endParaRPr lang="en-US" altLang="en-US" sz="1765" b="0" dirty="0">
              <a:solidFill>
                <a:srgbClr val="FFFFFF"/>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r>
              <a:rPr lang="en-US" altLang="en-US" sz="1765" b="0" dirty="0">
                <a:solidFill>
                  <a:srgbClr val="FFFFFF"/>
                </a:solidFill>
                <a:latin typeface="Arial Black" panose="020B0A04020102020204" pitchFamily="34" charset="0"/>
                <a:cs typeface="Times New Roman" panose="02020603050405020304" pitchFamily="18" charset="0"/>
              </a:rPr>
              <a:t>CARE MINISTRY</a:t>
            </a:r>
            <a:endParaRPr lang="en-US" altLang="en-US" sz="1765" b="0"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1765"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176" dirty="0">
                <a:solidFill>
                  <a:srgbClr val="FFFFFF"/>
                </a:solidFill>
                <a:latin typeface="Times New Roman" panose="02020603050405020304" pitchFamily="18" charset="0"/>
                <a:cs typeface="Times New Roman" panose="02020603050405020304" pitchFamily="18" charset="0"/>
              </a:rPr>
              <a:t>      </a:t>
            </a:r>
            <a:r>
              <a:rPr lang="en-US" altLang="en-US" sz="1324" b="0" dirty="0">
                <a:solidFill>
                  <a:srgbClr val="FFFFFF"/>
                </a:solidFill>
                <a:latin typeface="Arial Black" panose="020B0A04020102020204" pitchFamily="34" charset="0"/>
                <a:cs typeface="Times New Roman" panose="02020603050405020304" pitchFamily="18" charset="0"/>
              </a:rPr>
              <a:t>1.  RENEW THE MINISTRY OF THE BELIEVER</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cs typeface="Times New Roman" panose="02020603050405020304" pitchFamily="18" charset="0"/>
              </a:rPr>
              <a:t> </a:t>
            </a:r>
            <a:endParaRPr lang="en-US" altLang="en-US" sz="882"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cs typeface="Times New Roman" panose="02020603050405020304" pitchFamily="18" charset="0"/>
              </a:rPr>
              <a:t>     </a:t>
            </a:r>
            <a:r>
              <a:rPr lang="en-US" altLang="en-US" sz="515" b="0" dirty="0">
                <a:solidFill>
                  <a:srgbClr val="FFFFFF"/>
                </a:solidFill>
                <a:latin typeface="Arial Black" panose="020B0A04020102020204" pitchFamily="34" charset="0"/>
                <a:cs typeface="Times New Roman" panose="02020603050405020304" pitchFamily="18" charset="0"/>
              </a:rPr>
              <a:t>   </a:t>
            </a:r>
            <a:r>
              <a:rPr lang="en-US" altLang="en-US" sz="1324" b="0" dirty="0">
                <a:solidFill>
                  <a:srgbClr val="FFFFFF"/>
                </a:solidFill>
                <a:latin typeface="Arial Black" panose="020B0A04020102020204" pitchFamily="34" charset="0"/>
                <a:cs typeface="Times New Roman" panose="02020603050405020304" pitchFamily="18" charset="0"/>
              </a:rPr>
              <a:t>2.  GATHER THE HARVEST OF THE CHURCH</a:t>
            </a:r>
          </a:p>
          <a:p>
            <a:pPr defTabSz="672358" eaLnBrk="0" fontAlgn="base" hangingPunct="0">
              <a:spcBef>
                <a:spcPct val="0"/>
              </a:spcBef>
              <a:spcAft>
                <a:spcPct val="0"/>
              </a:spcAft>
            </a:pPr>
            <a:endParaRPr lang="en-US" altLang="en-US" sz="1324"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cs typeface="Times New Roman" panose="02020603050405020304" pitchFamily="18" charset="0"/>
              </a:rPr>
              <a:t>     </a:t>
            </a:r>
            <a:r>
              <a:rPr lang="en-US" altLang="en-US" sz="1324" b="0" dirty="0">
                <a:solidFill>
                  <a:srgbClr val="FFFFFF"/>
                </a:solidFill>
                <a:latin typeface="Arial Black" panose="020B0A04020102020204" pitchFamily="34" charset="0"/>
                <a:cs typeface="Times New Roman" panose="02020603050405020304" pitchFamily="18" charset="0"/>
              </a:rPr>
              <a:t>3.  REVIVE THE CHURCH</a:t>
            </a:r>
            <a:r>
              <a:rPr lang="en-US" altLang="en-US" sz="1324" b="0" dirty="0">
                <a:solidFill>
                  <a:srgbClr val="FFFFFF"/>
                </a:solidFill>
                <a:latin typeface="Arial Black" panose="020B0A04020102020204" pitchFamily="34" charset="0"/>
              </a:rPr>
              <a:t> </a:t>
            </a:r>
          </a:p>
          <a:p>
            <a:pP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defTabSz="672358" eaLnBrk="0" fontAlgn="base" hangingPunct="0">
              <a:spcBef>
                <a:spcPct val="0"/>
              </a:spcBef>
              <a:spcAft>
                <a:spcPct val="0"/>
              </a:spcAft>
            </a:pPr>
            <a:endParaRPr lang="en-US" altLang="en-US" sz="588" dirty="0">
              <a:solidFill>
                <a:srgbClr val="FFFFFF"/>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3630622" y="224125"/>
            <a:ext cx="5042819" cy="47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endParaRPr lang="en-US" altLang="en-US" sz="2647" dirty="0">
              <a:solidFill>
                <a:srgbClr val="000000"/>
              </a:solidFill>
              <a:latin typeface="Times New Roman" panose="02020603050405020304" pitchFamily="18" charset="0"/>
            </a:endParaRPr>
          </a:p>
        </p:txBody>
      </p:sp>
      <p:sp>
        <p:nvSpPr>
          <p:cNvPr id="326659" name="Text Box 3"/>
          <p:cNvSpPr txBox="1">
            <a:spLocks noChangeArrowheads="1"/>
          </p:cNvSpPr>
          <p:nvPr/>
        </p:nvSpPr>
        <p:spPr bwMode="auto">
          <a:xfrm>
            <a:off x="3630622" y="522959"/>
            <a:ext cx="4986787" cy="6267202"/>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endParaRPr lang="en-US" altLang="en-US" sz="147" b="0" u="sng"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1. </a:t>
            </a:r>
            <a:r>
              <a:rPr lang="en-US" altLang="en-US" sz="1029" u="sng" dirty="0">
                <a:solidFill>
                  <a:srgbClr val="FFFFFF"/>
                </a:solidFill>
                <a:latin typeface="Times New Roman" panose="02020603050405020304" pitchFamily="18" charset="0"/>
                <a:cs typeface="Times New Roman" panose="02020603050405020304" pitchFamily="18" charset="0"/>
              </a:rPr>
              <a:t>THE  MINISTRY  OF  THE  BELIEVER:</a:t>
            </a:r>
            <a:endParaRPr lang="en-US" altLang="en-US" sz="1029"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  YOU ARE A MIRACLE WAITING TO HAPPEN.</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  ONLY BY EQUIPPING THE SAINTS TO DO THE WORK OF MINISTRY  </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WILL THE CHURCH GATHER THE HARVEST.</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2.  </a:t>
            </a:r>
            <a:r>
              <a:rPr lang="en-US" altLang="en-US" sz="1029" u="sng" dirty="0">
                <a:solidFill>
                  <a:srgbClr val="FFFF00"/>
                </a:solidFill>
                <a:latin typeface="Times New Roman" panose="02020603050405020304" pitchFamily="18" charset="0"/>
                <a:cs typeface="Times New Roman" panose="02020603050405020304" pitchFamily="18" charset="0"/>
              </a:rPr>
              <a:t>AVAILABILITY</a:t>
            </a:r>
            <a:r>
              <a:rPr lang="en-US" altLang="en-US" sz="1029" dirty="0">
                <a:solidFill>
                  <a:srgbClr val="FFFF00"/>
                </a:solidFill>
                <a:latin typeface="Times New Roman" panose="02020603050405020304" pitchFamily="18" charset="0"/>
                <a:cs typeface="Times New Roman" panose="02020603050405020304" pitchFamily="18" charset="0"/>
              </a:rPr>
              <a:t>:</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MY AVAILABILITY GIVES GOD OPPORTUNITY TO DO A MIRACLE </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THROUGH ME.</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3.  </a:t>
            </a:r>
            <a:r>
              <a:rPr lang="en-US" altLang="en-US" sz="1029" u="sng" dirty="0">
                <a:solidFill>
                  <a:srgbClr val="FFFFFF"/>
                </a:solidFill>
                <a:latin typeface="Times New Roman" panose="02020603050405020304" pitchFamily="18" charset="0"/>
                <a:cs typeface="Times New Roman" panose="02020603050405020304" pitchFamily="18" charset="0"/>
              </a:rPr>
              <a:t>NEEDS  FULFILLMENT  MINISTRY:</a:t>
            </a:r>
            <a:endParaRPr lang="en-US" altLang="en-US" sz="1029"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  VISITORS ARE NOT VISITORS, THEY ARE MIRACLES DISGUISED </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AS NEEDS.</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4.  </a:t>
            </a:r>
            <a:r>
              <a:rPr lang="en-US" altLang="en-US" sz="1029" u="sng" dirty="0">
                <a:solidFill>
                  <a:srgbClr val="FFFF00"/>
                </a:solidFill>
                <a:latin typeface="Times New Roman" panose="02020603050405020304" pitchFamily="18" charset="0"/>
                <a:cs typeface="Times New Roman" panose="02020603050405020304" pitchFamily="18" charset="0"/>
              </a:rPr>
              <a:t>RELATIONSHIPS:</a:t>
            </a:r>
            <a:endParaRPr lang="en-US" altLang="en-US" sz="1029"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HEARTFELT NEEDS ARE MET THROUGH RELATIONSHIPS.</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VISITORS ARE LOOKING FOR RELATIONSHIPS (FRIENDS).</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(If they do not make friends in the first month, they’re out the back door)</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5.  </a:t>
            </a:r>
            <a:r>
              <a:rPr lang="en-US" altLang="en-US" sz="1029" u="sng" dirty="0">
                <a:solidFill>
                  <a:srgbClr val="FFFFFF"/>
                </a:solidFill>
                <a:latin typeface="Times New Roman" panose="02020603050405020304" pitchFamily="18" charset="0"/>
                <a:cs typeface="Times New Roman" panose="02020603050405020304" pitchFamily="18" charset="0"/>
              </a:rPr>
              <a:t>TRAINING:</a:t>
            </a:r>
            <a:endParaRPr lang="en-US" altLang="en-US" sz="1029"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  TRAINING PRODUCES COMPETENCE, COMPETENCE PRODUCES </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CONFIDENCE, AND CONFIDENCE PRODUCES SUCCESS.</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6.  </a:t>
            </a:r>
            <a:r>
              <a:rPr lang="en-US" altLang="en-US" sz="1029" u="sng" dirty="0">
                <a:solidFill>
                  <a:srgbClr val="FFFF00"/>
                </a:solidFill>
                <a:latin typeface="Times New Roman" panose="02020603050405020304" pitchFamily="18" charset="0"/>
                <a:cs typeface="Times New Roman" panose="02020603050405020304" pitchFamily="18" charset="0"/>
              </a:rPr>
              <a:t>TEAM  MINISTRY:</a:t>
            </a:r>
            <a:endParaRPr lang="en-US" altLang="en-US" sz="1029"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SOUL WINNING IS A DIFFICULT TASK FOR ONE PERSON -</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LET’S MAKE IT A TEAM EFFORT.</a:t>
            </a: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7.  </a:t>
            </a:r>
            <a:r>
              <a:rPr lang="en-US" altLang="en-US" sz="1029" u="sng" dirty="0">
                <a:solidFill>
                  <a:srgbClr val="FFFFFF"/>
                </a:solidFill>
                <a:latin typeface="Times New Roman" panose="02020603050405020304" pitchFamily="18" charset="0"/>
                <a:cs typeface="Times New Roman" panose="02020603050405020304" pitchFamily="18" charset="0"/>
              </a:rPr>
              <a:t>DISCIPLESHIP:</a:t>
            </a:r>
            <a:endParaRPr lang="en-US" altLang="en-US" sz="1029"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cs typeface="Times New Roman" panose="02020603050405020304" pitchFamily="18" charset="0"/>
              </a:rPr>
              <a:t>     -  OUR GOAL IS NOT JUST RETENTION - IT IS MAKING DISCIPLES.</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8.  </a:t>
            </a:r>
            <a:r>
              <a:rPr lang="en-US" altLang="en-US" sz="1029" u="sng" dirty="0">
                <a:solidFill>
                  <a:srgbClr val="FFFF00"/>
                </a:solidFill>
                <a:latin typeface="Times New Roman" panose="02020603050405020304" pitchFamily="18" charset="0"/>
                <a:cs typeface="Times New Roman" panose="02020603050405020304" pitchFamily="18" charset="0"/>
              </a:rPr>
              <a:t>VISION:</a:t>
            </a:r>
            <a:endParaRPr lang="en-US" altLang="en-US" sz="1029"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VISION PRODUCES FAITH,</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FAITH PRODUCES PASSION,</a:t>
            </a:r>
          </a:p>
          <a:p>
            <a:pPr defTabSz="672358" eaLnBrk="0" fontAlgn="base" hangingPunct="0">
              <a:spcBef>
                <a:spcPct val="50000"/>
              </a:spcBef>
              <a:spcAft>
                <a:spcPct val="0"/>
              </a:spcAft>
            </a:pPr>
            <a:r>
              <a:rPr lang="en-US" altLang="en-US" sz="1029" dirty="0">
                <a:solidFill>
                  <a:srgbClr val="FFFF00"/>
                </a:solidFill>
                <a:latin typeface="Times New Roman" panose="02020603050405020304" pitchFamily="18" charset="0"/>
                <a:cs typeface="Times New Roman" panose="02020603050405020304" pitchFamily="18" charset="0"/>
              </a:rPr>
              <a:t>                     -  PASSION PRODUCES COMMITMENT.  </a:t>
            </a:r>
          </a:p>
        </p:txBody>
      </p:sp>
      <p:sp>
        <p:nvSpPr>
          <p:cNvPr id="326660" name="Text Box 4"/>
          <p:cNvSpPr txBox="1">
            <a:spLocks noChangeArrowheads="1"/>
          </p:cNvSpPr>
          <p:nvPr/>
        </p:nvSpPr>
        <p:spPr bwMode="auto">
          <a:xfrm>
            <a:off x="3630622" y="56031"/>
            <a:ext cx="4986787" cy="339489"/>
          </a:xfrm>
          <a:prstGeom prst="rect">
            <a:avLst/>
          </a:prstGeom>
          <a:solidFill>
            <a:schemeClr val="tx1"/>
          </a:solidFill>
          <a:ln w="762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1765" b="0" dirty="0">
                <a:solidFill>
                  <a:srgbClr val="FFFFFF"/>
                </a:solidFill>
                <a:latin typeface="Arial Black" panose="020B0A04020102020204" pitchFamily="34" charset="0"/>
                <a:cs typeface="Times New Roman" panose="02020603050405020304" pitchFamily="18" charset="0"/>
              </a:rPr>
              <a:t>VALUES  OF  THE  CARE  MINISTRY</a:t>
            </a:r>
            <a:endParaRPr lang="en-US" altLang="en-US" sz="294" b="0" dirty="0">
              <a:solidFill>
                <a:srgbClr val="FFFFFF"/>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3"/>
          <p:cNvSpPr>
            <a:spLocks noChangeArrowheads="1"/>
          </p:cNvSpPr>
          <p:nvPr/>
        </p:nvSpPr>
        <p:spPr bwMode="auto">
          <a:xfrm>
            <a:off x="3574591" y="3999236"/>
            <a:ext cx="5084842" cy="1222001"/>
          </a:xfrm>
          <a:prstGeom prst="rect">
            <a:avLst/>
          </a:prstGeom>
          <a:solidFill>
            <a:srgbClr val="FFFF00"/>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u="sng" dirty="0">
              <a:solidFill>
                <a:srgbClr val="000000"/>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endParaRPr lang="en-US" altLang="en-US" sz="588" dirty="0">
              <a:solidFill>
                <a:srgbClr val="800080"/>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r>
              <a:rPr lang="en-US" altLang="en-US" sz="1618" b="0" dirty="0">
                <a:solidFill>
                  <a:srgbClr val="660066"/>
                </a:solidFill>
                <a:latin typeface="Arial Black" panose="020B0A04020102020204" pitchFamily="34" charset="0"/>
                <a:cs typeface="Times New Roman" panose="02020603050405020304" pitchFamily="18" charset="0"/>
              </a:rPr>
              <a:t>THE CHURCH THAT MEETS THE </a:t>
            </a:r>
          </a:p>
          <a:p>
            <a:pPr algn="ctr" defTabSz="672358" eaLnBrk="0" fontAlgn="base" hangingPunct="0">
              <a:spcBef>
                <a:spcPct val="0"/>
              </a:spcBef>
              <a:spcAft>
                <a:spcPct val="0"/>
              </a:spcAft>
            </a:pPr>
            <a:r>
              <a:rPr lang="en-US" altLang="en-US" sz="1618" b="0" dirty="0">
                <a:solidFill>
                  <a:srgbClr val="660066"/>
                </a:solidFill>
                <a:latin typeface="Arial Black" panose="020B0A04020102020204" pitchFamily="34" charset="0"/>
                <a:cs typeface="Times New Roman" panose="02020603050405020304" pitchFamily="18" charset="0"/>
              </a:rPr>
              <a:t>NEEDS OF THE VISITOR WILL BE</a:t>
            </a:r>
          </a:p>
          <a:p>
            <a:pPr algn="ctr" defTabSz="672358" eaLnBrk="0" fontAlgn="base" hangingPunct="0">
              <a:spcBef>
                <a:spcPct val="0"/>
              </a:spcBef>
              <a:spcAft>
                <a:spcPct val="0"/>
              </a:spcAft>
            </a:pPr>
            <a:r>
              <a:rPr lang="en-US" altLang="en-US" sz="1618" b="0" dirty="0">
                <a:solidFill>
                  <a:srgbClr val="660066"/>
                </a:solidFill>
                <a:latin typeface="Arial Black" panose="020B0A04020102020204" pitchFamily="34" charset="0"/>
                <a:cs typeface="Times New Roman" panose="02020603050405020304" pitchFamily="18" charset="0"/>
              </a:rPr>
              <a:t>THE CHURCH THAT GROWS !</a:t>
            </a:r>
          </a:p>
          <a:p>
            <a:pPr algn="ctr" defTabSz="672358" eaLnBrk="0" fontAlgn="base" hangingPunct="0">
              <a:spcBef>
                <a:spcPct val="0"/>
              </a:spcBef>
              <a:spcAft>
                <a:spcPct val="0"/>
              </a:spcAft>
            </a:pPr>
            <a:endParaRPr lang="en-US" altLang="en-US" sz="1029" b="0" dirty="0">
              <a:solidFill>
                <a:srgbClr val="660066"/>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endParaRPr lang="en-US" altLang="en-US" sz="588" dirty="0">
              <a:solidFill>
                <a:srgbClr val="800080"/>
              </a:solidFill>
              <a:latin typeface="Times New Roman" panose="02020603050405020304" pitchFamily="18" charset="0"/>
            </a:endParaRPr>
          </a:p>
        </p:txBody>
      </p:sp>
      <p:sp>
        <p:nvSpPr>
          <p:cNvPr id="328707" name="Rectangle 4"/>
          <p:cNvSpPr>
            <a:spLocks noChangeArrowheads="1"/>
          </p:cNvSpPr>
          <p:nvPr/>
        </p:nvSpPr>
        <p:spPr bwMode="auto">
          <a:xfrm>
            <a:off x="3406497" y="4418304"/>
            <a:ext cx="5379007" cy="45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1176" u="sng"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1765" b="0" dirty="0">
              <a:solidFill>
                <a:srgbClr val="000000"/>
              </a:solidFill>
              <a:latin typeface="Times New Roman" panose="02020603050405020304" pitchFamily="18" charset="0"/>
            </a:endParaRPr>
          </a:p>
        </p:txBody>
      </p:sp>
      <p:sp>
        <p:nvSpPr>
          <p:cNvPr id="328708" name="Rectangle 5"/>
          <p:cNvSpPr>
            <a:spLocks noChangeArrowheads="1"/>
          </p:cNvSpPr>
          <p:nvPr/>
        </p:nvSpPr>
        <p:spPr bwMode="auto">
          <a:xfrm>
            <a:off x="3574591" y="5350992"/>
            <a:ext cx="5098850" cy="1357551"/>
          </a:xfrm>
          <a:prstGeom prst="rect">
            <a:avLst/>
          </a:prstGeom>
          <a:gradFill rotWithShape="0">
            <a:gsLst>
              <a:gs pos="0">
                <a:srgbClr val="FF0000"/>
              </a:gs>
              <a:gs pos="100000">
                <a:srgbClr val="7600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176" dirty="0">
                <a:solidFill>
                  <a:srgbClr val="000000"/>
                </a:solidFill>
                <a:latin typeface="Times New Roman" panose="02020603050405020304" pitchFamily="18" charset="0"/>
                <a:cs typeface="Times New Roman" panose="02020603050405020304" pitchFamily="18" charset="0"/>
              </a:rPr>
              <a:t> </a:t>
            </a:r>
            <a:endParaRPr lang="en-US" altLang="en-US" sz="882" dirty="0">
              <a:solidFill>
                <a:srgbClr val="000000"/>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endParaRPr lang="en-US" altLang="en-US" sz="588" dirty="0">
              <a:solidFill>
                <a:srgbClr val="FFFF00"/>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r>
              <a:rPr lang="en-US" altLang="en-US" sz="2353" dirty="0">
                <a:solidFill>
                  <a:srgbClr val="FFFF00"/>
                </a:solidFill>
                <a:latin typeface="Times New Roman" panose="02020603050405020304" pitchFamily="18" charset="0"/>
                <a:cs typeface="Times New Roman" panose="02020603050405020304" pitchFamily="18" charset="0"/>
              </a:rPr>
              <a:t>EVERY  VISITOR’S  QUESTION:</a:t>
            </a:r>
            <a:r>
              <a:rPr lang="en-US" altLang="en-US" sz="1029" dirty="0">
                <a:solidFill>
                  <a:srgbClr val="FFFF00"/>
                </a:solidFill>
                <a:latin typeface="Times New Roman" panose="02020603050405020304" pitchFamily="18" charset="0"/>
                <a:cs typeface="Times New Roman" panose="02020603050405020304" pitchFamily="18" charset="0"/>
              </a:rPr>
              <a:t>  </a:t>
            </a:r>
          </a:p>
          <a:p>
            <a:pPr algn="ctr" defTabSz="672358" eaLnBrk="0" fontAlgn="base" hangingPunct="0">
              <a:spcBef>
                <a:spcPct val="0"/>
              </a:spcBef>
              <a:spcAft>
                <a:spcPct val="0"/>
              </a:spcAft>
            </a:pPr>
            <a:r>
              <a:rPr lang="en-US" altLang="en-US" sz="735" dirty="0">
                <a:solidFill>
                  <a:srgbClr val="FFFF00"/>
                </a:solidFill>
                <a:latin typeface="Times New Roman" panose="02020603050405020304" pitchFamily="18" charset="0"/>
                <a:cs typeface="Times New Roman" panose="02020603050405020304" pitchFamily="18" charset="0"/>
              </a:rPr>
              <a:t> </a:t>
            </a:r>
          </a:p>
          <a:p>
            <a:pPr algn="ctr" defTabSz="672358" eaLnBrk="0" fontAlgn="base" hangingPunct="0">
              <a:spcBef>
                <a:spcPct val="0"/>
              </a:spcBef>
              <a:spcAft>
                <a:spcPct val="0"/>
              </a:spcAft>
            </a:pPr>
            <a:r>
              <a:rPr lang="en-US" altLang="en-US" sz="2353" dirty="0">
                <a:solidFill>
                  <a:srgbClr val="FFFF00"/>
                </a:solidFill>
                <a:latin typeface="Times New Roman" panose="02020603050405020304" pitchFamily="18" charset="0"/>
                <a:cs typeface="Times New Roman" panose="02020603050405020304" pitchFamily="18" charset="0"/>
              </a:rPr>
              <a:t>“CAN  YOU  MEET  MY  NEEDS?”</a:t>
            </a:r>
          </a:p>
          <a:p>
            <a:pPr algn="ctr" defTabSz="672358" eaLnBrk="0" fontAlgn="base" hangingPunct="0">
              <a:spcBef>
                <a:spcPct val="0"/>
              </a:spcBef>
              <a:spcAft>
                <a:spcPct val="0"/>
              </a:spcAft>
            </a:pPr>
            <a:endParaRPr lang="en-US" altLang="en-US" sz="1029"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588" b="0" dirty="0">
              <a:solidFill>
                <a:srgbClr val="FFFF00"/>
              </a:solidFill>
              <a:latin typeface="Times New Roman" panose="02020603050405020304" pitchFamily="18" charset="0"/>
            </a:endParaRPr>
          </a:p>
        </p:txBody>
      </p:sp>
      <p:sp>
        <p:nvSpPr>
          <p:cNvPr id="328709" name="Text Box 6"/>
          <p:cNvSpPr txBox="1">
            <a:spLocks noChangeArrowheads="1"/>
          </p:cNvSpPr>
          <p:nvPr/>
        </p:nvSpPr>
        <p:spPr bwMode="auto">
          <a:xfrm>
            <a:off x="3547743" y="168094"/>
            <a:ext cx="5098850"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
        <p:nvSpPr>
          <p:cNvPr id="328710" name="Text Box 8"/>
          <p:cNvSpPr txBox="1">
            <a:spLocks noChangeArrowheads="1"/>
          </p:cNvSpPr>
          <p:nvPr/>
        </p:nvSpPr>
        <p:spPr bwMode="auto">
          <a:xfrm>
            <a:off x="3595602" y="112063"/>
            <a:ext cx="5042819" cy="3780111"/>
          </a:xfrm>
          <a:prstGeom prst="rect">
            <a:avLst/>
          </a:prstGeom>
          <a:gradFill rotWithShape="0">
            <a:gsLst>
              <a:gs pos="0">
                <a:srgbClr val="2F002F"/>
              </a:gs>
              <a:gs pos="100000">
                <a:srgbClr val="660066"/>
              </a:gs>
            </a:gsLst>
            <a:lin ang="5400000" scaled="1"/>
          </a:gra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765" b="0" dirty="0">
                <a:solidFill>
                  <a:srgbClr val="FFFFFF"/>
                </a:solidFill>
                <a:latin typeface="Arial Black" panose="020B0A04020102020204" pitchFamily="34" charset="0"/>
                <a:cs typeface="Times New Roman" panose="02020603050405020304" pitchFamily="18" charset="0"/>
              </a:rPr>
              <a:t>SEVEN-FOLD VISION OF THE VISITOR</a:t>
            </a:r>
            <a:endParaRPr lang="en-US" altLang="en-US" sz="1765" dirty="0">
              <a:solidFill>
                <a:srgbClr val="FFFFFF"/>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endParaRPr lang="en-US" altLang="en-US" sz="1176" dirty="0">
              <a:solidFill>
                <a:srgbClr val="FFFFFF"/>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endParaRPr lang="en-US" altLang="en-US" sz="735"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1.    GOD CALLS THEM “</a:t>
            </a:r>
            <a:r>
              <a:rPr lang="en-US" altLang="en-US" sz="1324" u="sng" dirty="0">
                <a:solidFill>
                  <a:srgbClr val="FFFFFF"/>
                </a:solidFill>
                <a:latin typeface="Times New Roman" panose="02020603050405020304" pitchFamily="18" charset="0"/>
                <a:cs typeface="Times New Roman" panose="02020603050405020304" pitchFamily="18" charset="0"/>
              </a:rPr>
              <a:t>MY FLOCK</a:t>
            </a:r>
            <a:r>
              <a:rPr lang="en-US" altLang="en-US" sz="1324" dirty="0">
                <a:solidFill>
                  <a:srgbClr val="FFFFFF"/>
                </a:solidFill>
                <a:latin typeface="Times New Roman" panose="02020603050405020304" pitchFamily="18" charset="0"/>
                <a:cs typeface="Times New Roman" panose="02020603050405020304" pitchFamily="18" charset="0"/>
              </a:rPr>
              <a:t>”</a:t>
            </a:r>
          </a:p>
          <a:p>
            <a:pP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2.    VISITORS ARE </a:t>
            </a:r>
            <a:r>
              <a:rPr lang="en-US" altLang="en-US" sz="1324" u="sng" dirty="0">
                <a:solidFill>
                  <a:srgbClr val="FFFFFF"/>
                </a:solidFill>
                <a:latin typeface="Times New Roman" panose="02020603050405020304" pitchFamily="18" charset="0"/>
                <a:cs typeface="Times New Roman" panose="02020603050405020304" pitchFamily="18" charset="0"/>
              </a:rPr>
              <a:t>MIRACLES</a:t>
            </a:r>
            <a:r>
              <a:rPr lang="en-US" altLang="en-US" sz="1324" dirty="0">
                <a:solidFill>
                  <a:srgbClr val="FFFFFF"/>
                </a:solidFill>
                <a:latin typeface="Times New Roman" panose="02020603050405020304" pitchFamily="18" charset="0"/>
                <a:cs typeface="Times New Roman" panose="02020603050405020304" pitchFamily="18" charset="0"/>
              </a:rPr>
              <a:t> DISGUISED AS NEEDS</a:t>
            </a:r>
          </a:p>
          <a:p>
            <a:pP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3.    VISITORS ARE </a:t>
            </a:r>
            <a:r>
              <a:rPr lang="en-US" altLang="en-US" sz="1324" u="sng" dirty="0">
                <a:solidFill>
                  <a:srgbClr val="FFFFFF"/>
                </a:solidFill>
                <a:latin typeface="Times New Roman" panose="02020603050405020304" pitchFamily="18" charset="0"/>
                <a:cs typeface="Times New Roman" panose="02020603050405020304" pitchFamily="18" charset="0"/>
              </a:rPr>
              <a:t>DIVINE APPOINTMENTS</a:t>
            </a:r>
            <a:endParaRPr lang="en-US" altLang="en-US" sz="1324"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4.    VISITORS ARE THE </a:t>
            </a:r>
            <a:r>
              <a:rPr lang="en-US" altLang="en-US" sz="1324" u="sng" dirty="0">
                <a:solidFill>
                  <a:srgbClr val="FFFFFF"/>
                </a:solidFill>
                <a:latin typeface="Times New Roman" panose="02020603050405020304" pitchFamily="18" charset="0"/>
                <a:cs typeface="Times New Roman" panose="02020603050405020304" pitchFamily="18" charset="0"/>
              </a:rPr>
              <a:t>BEST FRIENDS</a:t>
            </a:r>
            <a:r>
              <a:rPr lang="en-US" altLang="en-US" sz="1324" dirty="0">
                <a:solidFill>
                  <a:srgbClr val="FFFFFF"/>
                </a:solidFill>
                <a:latin typeface="Times New Roman" panose="02020603050405020304" pitchFamily="18" charset="0"/>
                <a:cs typeface="Times New Roman" panose="02020603050405020304" pitchFamily="18" charset="0"/>
              </a:rPr>
              <a:t> YOU’VE BEEN     </a:t>
            </a:r>
            <a:r>
              <a:rPr lang="en-US" altLang="en-US" sz="100" dirty="0">
                <a:solidFill>
                  <a:srgbClr val="FFFFFF"/>
                </a:solidFill>
                <a:latin typeface="Times New Roman" panose="02020603050405020304" pitchFamily="18" charset="0"/>
                <a:cs typeface="Times New Roman" panose="02020603050405020304" pitchFamily="18" charset="0"/>
              </a:rPr>
              <a:t> </a:t>
            </a:r>
            <a:r>
              <a:rPr lang="en-US" altLang="en-US" sz="1324" dirty="0">
                <a:solidFill>
                  <a:srgbClr val="FFFFFF"/>
                </a:solidFill>
                <a:latin typeface="Times New Roman" panose="02020603050405020304" pitchFamily="18" charset="0"/>
                <a:cs typeface="Times New Roman" panose="02020603050405020304" pitchFamily="18" charset="0"/>
              </a:rPr>
              <a:t>       </a:t>
            </a:r>
            <a:r>
              <a:rPr lang="en-US" altLang="en-US" sz="100" dirty="0">
                <a:solidFill>
                  <a:srgbClr val="FFFFFF"/>
                </a:solidFill>
                <a:latin typeface="Times New Roman" panose="02020603050405020304" pitchFamily="18" charset="0"/>
                <a:cs typeface="Times New Roman" panose="02020603050405020304" pitchFamily="18" charset="0"/>
              </a:rPr>
              <a:t> </a:t>
            </a:r>
            <a:r>
              <a:rPr lang="en-US" altLang="en-US" sz="1324" dirty="0">
                <a:solidFill>
                  <a:srgbClr val="FFFFFF"/>
                </a:solidFill>
                <a:latin typeface="Times New Roman" panose="02020603050405020304" pitchFamily="18" charset="0"/>
                <a:cs typeface="Times New Roman" panose="02020603050405020304" pitchFamily="18" charset="0"/>
              </a:rPr>
              <a:t>                </a:t>
            </a:r>
            <a:r>
              <a:rPr lang="en-US" altLang="en-US" sz="100" dirty="0">
                <a:solidFill>
                  <a:srgbClr val="FFFFFF"/>
                </a:solidFill>
                <a:latin typeface="Times New Roman" panose="02020603050405020304" pitchFamily="18" charset="0"/>
                <a:cs typeface="Times New Roman" panose="02020603050405020304" pitchFamily="18" charset="0"/>
              </a:rPr>
              <a:t>. </a:t>
            </a:r>
            <a:r>
              <a:rPr lang="en-US" altLang="en-US" sz="1324" dirty="0">
                <a:solidFill>
                  <a:srgbClr val="FFFFFF"/>
                </a:solidFill>
                <a:latin typeface="Times New Roman" panose="02020603050405020304" pitchFamily="18" charset="0"/>
                <a:cs typeface="Times New Roman" panose="02020603050405020304" pitchFamily="18" charset="0"/>
              </a:rPr>
              <a:t>       LOOKING   FOR</a:t>
            </a:r>
          </a:p>
          <a:p>
            <a:pP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5.    VISITORS ARE THE </a:t>
            </a:r>
            <a:r>
              <a:rPr lang="en-US" altLang="en-US" sz="1324" u="sng" dirty="0">
                <a:solidFill>
                  <a:srgbClr val="FFFFFF"/>
                </a:solidFill>
                <a:latin typeface="Times New Roman" panose="02020603050405020304" pitchFamily="18" charset="0"/>
                <a:cs typeface="Times New Roman" panose="02020603050405020304" pitchFamily="18" charset="0"/>
              </a:rPr>
              <a:t>FUTURE</a:t>
            </a:r>
            <a:r>
              <a:rPr lang="en-US" altLang="en-US" sz="1324" dirty="0">
                <a:solidFill>
                  <a:srgbClr val="FFFFFF"/>
                </a:solidFill>
                <a:latin typeface="Times New Roman" panose="02020603050405020304" pitchFamily="18" charset="0"/>
                <a:cs typeface="Times New Roman" panose="02020603050405020304" pitchFamily="18" charset="0"/>
              </a:rPr>
              <a:t> CHURCH</a:t>
            </a:r>
          </a:p>
          <a:p>
            <a:pP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6.    VISITORS ARE </a:t>
            </a:r>
            <a:r>
              <a:rPr lang="en-US" altLang="en-US" sz="1324" u="sng" dirty="0">
                <a:solidFill>
                  <a:srgbClr val="FFFFFF"/>
                </a:solidFill>
                <a:latin typeface="Times New Roman" panose="02020603050405020304" pitchFamily="18" charset="0"/>
                <a:cs typeface="Times New Roman" panose="02020603050405020304" pitchFamily="18" charset="0"/>
              </a:rPr>
              <a:t>FIRST-TIME ATTENDERS</a:t>
            </a:r>
            <a:endParaRPr lang="en-US" altLang="en-US" sz="1324"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7.    VISITORS ARE </a:t>
            </a:r>
            <a:r>
              <a:rPr lang="en-US" altLang="en-US" sz="1324" u="sng" dirty="0">
                <a:solidFill>
                  <a:srgbClr val="FFFFFF"/>
                </a:solidFill>
                <a:latin typeface="Times New Roman" panose="02020603050405020304" pitchFamily="18" charset="0"/>
                <a:cs typeface="Times New Roman" panose="02020603050405020304" pitchFamily="18" charset="0"/>
              </a:rPr>
              <a:t>RIPE FRUIT</a:t>
            </a:r>
          </a:p>
          <a:p>
            <a:pPr defTabSz="672358" eaLnBrk="0" fontAlgn="base" hangingPunct="0">
              <a:spcBef>
                <a:spcPct val="0"/>
              </a:spcBef>
              <a:spcAft>
                <a:spcPct val="0"/>
              </a:spcAft>
            </a:pPr>
            <a:endParaRPr lang="en-US" altLang="en-US" sz="588" u="sng"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441" u="sng"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3"/>
          <p:cNvSpPr txBox="1">
            <a:spLocks noChangeArrowheads="1"/>
          </p:cNvSpPr>
          <p:nvPr/>
        </p:nvSpPr>
        <p:spPr bwMode="auto">
          <a:xfrm>
            <a:off x="3630622" y="1512846"/>
            <a:ext cx="4874725"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3529" dirty="0">
              <a:solidFill>
                <a:srgbClr val="000000"/>
              </a:solidFill>
              <a:latin typeface="Times New Roman" panose="02020603050405020304" pitchFamily="18" charset="0"/>
            </a:endParaRPr>
          </a:p>
        </p:txBody>
      </p:sp>
      <p:sp>
        <p:nvSpPr>
          <p:cNvPr id="330755" name="Text Box 4"/>
          <p:cNvSpPr txBox="1">
            <a:spLocks noChangeArrowheads="1"/>
          </p:cNvSpPr>
          <p:nvPr/>
        </p:nvSpPr>
        <p:spPr bwMode="auto">
          <a:xfrm>
            <a:off x="5804170" y="1214012"/>
            <a:ext cx="2533083"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
        <p:nvSpPr>
          <p:cNvPr id="753669" name="Text Box 5"/>
          <p:cNvSpPr txBox="1">
            <a:spLocks noChangeArrowheads="1"/>
          </p:cNvSpPr>
          <p:nvPr/>
        </p:nvSpPr>
        <p:spPr bwMode="auto">
          <a:xfrm>
            <a:off x="3518560" y="112063"/>
            <a:ext cx="5154881" cy="6720916"/>
          </a:xfrm>
          <a:prstGeom prst="rect">
            <a:avLst/>
          </a:prstGeom>
          <a:gradFill rotWithShape="0">
            <a:gsLst>
              <a:gs pos="0">
                <a:schemeClr val="accent2"/>
              </a:gs>
              <a:gs pos="50000">
                <a:srgbClr val="FF0000"/>
              </a:gs>
              <a:gs pos="100000">
                <a:schemeClr val="accent2"/>
              </a:gs>
            </a:gsLst>
            <a:lin ang="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p>
            <a:pPr defTabSz="672358" eaLnBrk="0" fontAlgn="base" hangingPunct="0">
              <a:spcBef>
                <a:spcPct val="0"/>
              </a:spcBef>
              <a:spcAft>
                <a:spcPct val="0"/>
              </a:spcAft>
              <a:defRPr/>
            </a:pPr>
            <a:endParaRPr lang="en-US" altLang="en-US" sz="1471" u="sng" dirty="0">
              <a:solidFill>
                <a:srgbClr val="00000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defRPr/>
            </a:pPr>
            <a:endParaRPr lang="en-US" altLang="en-US" sz="1765" u="sng" dirty="0">
              <a:solidFill>
                <a:srgbClr val="000000"/>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defRPr/>
            </a:pPr>
            <a:r>
              <a:rPr lang="en-US" altLang="en-US" sz="2941" dirty="0">
                <a:solidFill>
                  <a:srgbClr val="FFFFFF"/>
                </a:solidFill>
                <a:latin typeface="Arial Black" panose="020B0A04020102020204" pitchFamily="34" charset="0"/>
                <a:cs typeface="Times New Roman" panose="02020603050405020304" pitchFamily="18" charset="0"/>
              </a:rPr>
              <a:t>THE  SEVEN CONDITIONS  OF  THE VISITOR</a:t>
            </a:r>
          </a:p>
          <a:p>
            <a:pPr defTabSz="672358" eaLnBrk="0" fontAlgn="base" hangingPunct="0">
              <a:spcBef>
                <a:spcPct val="0"/>
              </a:spcBef>
              <a:spcAft>
                <a:spcPct val="0"/>
              </a:spcAft>
              <a:defRPr/>
            </a:pPr>
            <a:endParaRPr lang="en-US" altLang="en-US" sz="2941"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1618" b="1" dirty="0">
                <a:solidFill>
                  <a:srgbClr val="000000"/>
                </a:solidFill>
                <a:latin typeface="Times New Roman" panose="02020603050405020304" pitchFamily="18" charset="0"/>
                <a:cs typeface="Times New Roman" panose="02020603050405020304" pitchFamily="18" charset="0"/>
              </a:rPr>
              <a:t> </a:t>
            </a:r>
            <a:r>
              <a:rPr lang="en-US" altLang="en-US" sz="515" b="1" dirty="0">
                <a:solidFill>
                  <a:srgbClr val="0000FF"/>
                </a:solidFill>
                <a:latin typeface="Times New Roman" panose="02020603050405020304" pitchFamily="18" charset="0"/>
                <a:cs typeface="Times New Roman" panose="02020603050405020304" pitchFamily="18" charset="0"/>
              </a:rPr>
              <a:t>  </a:t>
            </a:r>
            <a:r>
              <a:rPr lang="en-US" altLang="en-US" sz="1471" b="1" dirty="0">
                <a:solidFill>
                  <a:srgbClr val="0000FF"/>
                </a:solidFill>
                <a:latin typeface="Times New Roman" panose="02020603050405020304" pitchFamily="18" charset="0"/>
                <a:cs typeface="Times New Roman" panose="02020603050405020304" pitchFamily="18" charset="0"/>
              </a:rPr>
              <a:t> </a:t>
            </a:r>
            <a:r>
              <a:rPr lang="en-US" altLang="en-US" sz="2647" b="1" dirty="0">
                <a:solidFill>
                  <a:srgbClr val="FFFF00"/>
                </a:solidFill>
                <a:latin typeface="Times New Roman" panose="02020603050405020304" pitchFamily="18" charset="0"/>
                <a:cs typeface="Times New Roman" panose="02020603050405020304" pitchFamily="18" charset="0"/>
              </a:rPr>
              <a:t>1.</a:t>
            </a:r>
            <a:r>
              <a:rPr lang="en-US" altLang="en-US" sz="1471" b="1" dirty="0">
                <a:solidFill>
                  <a:srgbClr val="FFFF00"/>
                </a:solidFill>
                <a:latin typeface="Times New Roman" panose="02020603050405020304" pitchFamily="18" charset="0"/>
                <a:cs typeface="Times New Roman" panose="02020603050405020304" pitchFamily="18" charset="0"/>
              </a:rPr>
              <a:t> </a:t>
            </a:r>
            <a:r>
              <a:rPr lang="en-US" altLang="en-US" sz="2647" b="1" dirty="0">
                <a:solidFill>
                  <a:srgbClr val="FFFF00"/>
                </a:solidFill>
                <a:latin typeface="Times New Roman" panose="02020603050405020304" pitchFamily="18" charset="0"/>
                <a:cs typeface="Times New Roman" panose="02020603050405020304" pitchFamily="18" charset="0"/>
              </a:rPr>
              <a:t>DISCOURAGED</a:t>
            </a:r>
          </a:p>
          <a:p>
            <a:pPr defTabSz="672358" eaLnBrk="0" fontAlgn="base" hangingPunct="0">
              <a:spcBef>
                <a:spcPct val="0"/>
              </a:spcBef>
              <a:spcAft>
                <a:spcPct val="0"/>
              </a:spcAft>
              <a:defRPr/>
            </a:pPr>
            <a:endParaRPr lang="en-US" altLang="en-US" sz="735" b="1"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2647" b="1" dirty="0">
                <a:solidFill>
                  <a:srgbClr val="FFFF00"/>
                </a:solidFill>
                <a:latin typeface="Times New Roman" panose="02020603050405020304" pitchFamily="18" charset="0"/>
                <a:cs typeface="Times New Roman" panose="02020603050405020304" pitchFamily="18" charset="0"/>
              </a:rPr>
              <a:t>  </a:t>
            </a:r>
            <a:r>
              <a:rPr lang="en-US" altLang="en-US" sz="2647" b="1" dirty="0">
                <a:solidFill>
                  <a:srgbClr val="FFFFFF"/>
                </a:solidFill>
                <a:latin typeface="Times New Roman" panose="02020603050405020304" pitchFamily="18" charset="0"/>
                <a:cs typeface="Times New Roman" panose="02020603050405020304" pitchFamily="18" charset="0"/>
              </a:rPr>
              <a:t>2. CONFUSED</a:t>
            </a:r>
          </a:p>
          <a:p>
            <a:pPr defTabSz="672358" eaLnBrk="0" fontAlgn="base" hangingPunct="0">
              <a:spcBef>
                <a:spcPct val="0"/>
              </a:spcBef>
              <a:spcAft>
                <a:spcPct val="0"/>
              </a:spcAft>
              <a:defRPr/>
            </a:pPr>
            <a:endParaRPr lang="en-US" altLang="en-US" sz="735" b="1"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2647" b="1" dirty="0">
                <a:solidFill>
                  <a:srgbClr val="FFFF00"/>
                </a:solidFill>
                <a:latin typeface="Times New Roman" panose="02020603050405020304" pitchFamily="18" charset="0"/>
                <a:cs typeface="Times New Roman" panose="02020603050405020304" pitchFamily="18" charset="0"/>
              </a:rPr>
              <a:t>  3. CONDEMNED</a:t>
            </a:r>
          </a:p>
          <a:p>
            <a:pPr defTabSz="672358" eaLnBrk="0" fontAlgn="base" hangingPunct="0">
              <a:spcBef>
                <a:spcPct val="0"/>
              </a:spcBef>
              <a:spcAft>
                <a:spcPct val="0"/>
              </a:spcAft>
              <a:defRPr/>
            </a:pPr>
            <a:endParaRPr lang="en-US" altLang="en-US" sz="735" b="1"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2647" b="1" dirty="0">
                <a:solidFill>
                  <a:srgbClr val="FFFF00"/>
                </a:solidFill>
                <a:latin typeface="Times New Roman" panose="02020603050405020304" pitchFamily="18" charset="0"/>
                <a:cs typeface="Times New Roman" panose="02020603050405020304" pitchFamily="18" charset="0"/>
              </a:rPr>
              <a:t>  </a:t>
            </a:r>
            <a:r>
              <a:rPr lang="en-US" altLang="en-US" sz="2647" b="1" dirty="0">
                <a:solidFill>
                  <a:srgbClr val="FFFFFF"/>
                </a:solidFill>
                <a:latin typeface="Times New Roman" panose="02020603050405020304" pitchFamily="18" charset="0"/>
                <a:cs typeface="Times New Roman" panose="02020603050405020304" pitchFamily="18" charset="0"/>
              </a:rPr>
              <a:t>4. LONELY</a:t>
            </a:r>
            <a:r>
              <a:rPr lang="en-US" altLang="en-US" sz="2647" b="1" dirty="0">
                <a:solidFill>
                  <a:srgbClr val="FFFF00"/>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defRPr/>
            </a:pPr>
            <a:endParaRPr lang="en-US" altLang="en-US" sz="735" b="1"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2647" b="1" dirty="0">
                <a:solidFill>
                  <a:srgbClr val="FFFF00"/>
                </a:solidFill>
                <a:latin typeface="Times New Roman" panose="02020603050405020304" pitchFamily="18" charset="0"/>
                <a:cs typeface="Times New Roman" panose="02020603050405020304" pitchFamily="18" charset="0"/>
              </a:rPr>
              <a:t>  5. HURT AND WOUNDED</a:t>
            </a:r>
          </a:p>
          <a:p>
            <a:pPr defTabSz="672358" eaLnBrk="0" fontAlgn="base" hangingPunct="0">
              <a:spcBef>
                <a:spcPct val="0"/>
              </a:spcBef>
              <a:spcAft>
                <a:spcPct val="0"/>
              </a:spcAft>
              <a:defRPr/>
            </a:pPr>
            <a:endParaRPr lang="en-US" altLang="en-US" sz="735" b="1"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2647" b="1" dirty="0">
                <a:solidFill>
                  <a:srgbClr val="FFFF00"/>
                </a:solidFill>
                <a:latin typeface="Times New Roman" panose="02020603050405020304" pitchFamily="18" charset="0"/>
                <a:cs typeface="Times New Roman" panose="02020603050405020304" pitchFamily="18" charset="0"/>
              </a:rPr>
              <a:t>  </a:t>
            </a:r>
            <a:r>
              <a:rPr lang="en-US" altLang="en-US" sz="2647" b="1" dirty="0">
                <a:solidFill>
                  <a:srgbClr val="FFFFFF"/>
                </a:solidFill>
                <a:latin typeface="Times New Roman" panose="02020603050405020304" pitchFamily="18" charset="0"/>
                <a:cs typeface="Times New Roman" panose="02020603050405020304" pitchFamily="18" charset="0"/>
              </a:rPr>
              <a:t>6. WEAK AND VULNERABLE</a:t>
            </a:r>
          </a:p>
          <a:p>
            <a:pPr defTabSz="672358" eaLnBrk="0" fontAlgn="base" hangingPunct="0">
              <a:spcBef>
                <a:spcPct val="0"/>
              </a:spcBef>
              <a:spcAft>
                <a:spcPct val="0"/>
              </a:spcAft>
              <a:defRPr/>
            </a:pPr>
            <a:endParaRPr lang="en-US" altLang="en-US" sz="735" b="1" dirty="0">
              <a:solidFill>
                <a:srgbClr val="FFFF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defRPr/>
            </a:pPr>
            <a:r>
              <a:rPr lang="en-US" altLang="en-US" sz="2647" b="1" dirty="0">
                <a:solidFill>
                  <a:srgbClr val="FFFF00"/>
                </a:solidFill>
                <a:latin typeface="Times New Roman" panose="02020603050405020304" pitchFamily="18" charset="0"/>
                <a:cs typeface="Times New Roman" panose="02020603050405020304" pitchFamily="18" charset="0"/>
              </a:rPr>
              <a:t>  7. HUNGRY FOR GOD</a:t>
            </a:r>
          </a:p>
          <a:p>
            <a:pPr defTabSz="672358" eaLnBrk="0" fontAlgn="base" hangingPunct="0">
              <a:spcBef>
                <a:spcPct val="0"/>
              </a:spcBef>
              <a:spcAft>
                <a:spcPct val="0"/>
              </a:spcAft>
              <a:defRPr/>
            </a:pPr>
            <a:endParaRPr lang="en-US" altLang="en-US" sz="2647" b="1" dirty="0">
              <a:solidFill>
                <a:srgbClr val="FFFF00"/>
              </a:solidFill>
              <a:latin typeface="Times New Roman" panose="02020603050405020304" pitchFamily="18" charset="0"/>
            </a:endParaRPr>
          </a:p>
          <a:p>
            <a:pPr defTabSz="672358" eaLnBrk="0" fontAlgn="base" hangingPunct="0">
              <a:spcBef>
                <a:spcPct val="0"/>
              </a:spcBef>
              <a:spcAft>
                <a:spcPct val="0"/>
              </a:spcAft>
              <a:defRPr/>
            </a:pPr>
            <a:endParaRPr lang="en-US" altLang="en-US" sz="2647" b="1" dirty="0">
              <a:solidFill>
                <a:srgbClr val="FFFF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3574591" y="528796"/>
            <a:ext cx="5042819" cy="950872"/>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77027" eaLnBrk="0" fontAlgn="base" hangingPunct="0">
              <a:spcBef>
                <a:spcPct val="50000"/>
              </a:spcBef>
              <a:spcAft>
                <a:spcPct val="0"/>
              </a:spcAft>
              <a:buNone/>
            </a:pPr>
            <a:r>
              <a:rPr lang="en-US" altLang="en-US" sz="1765" b="1" dirty="0">
                <a:solidFill>
                  <a:srgbClr val="FFFFFF"/>
                </a:solidFill>
              </a:rPr>
              <a:t>1.  </a:t>
            </a:r>
            <a:r>
              <a:rPr lang="en-US" altLang="en-US" sz="1765" b="1" u="sng" dirty="0">
                <a:solidFill>
                  <a:srgbClr val="FFFFFF"/>
                </a:solidFill>
              </a:rPr>
              <a:t>MOTIVATING  NEED:</a:t>
            </a:r>
            <a:r>
              <a:rPr lang="en-US" altLang="en-US" sz="1471" b="1" dirty="0">
                <a:solidFill>
                  <a:srgbClr val="FFFFFF"/>
                </a:solidFill>
              </a:rPr>
              <a:t> </a:t>
            </a:r>
          </a:p>
          <a:p>
            <a:pPr defTabSz="677027" eaLnBrk="0" fontAlgn="base" hangingPunct="0">
              <a:spcBef>
                <a:spcPct val="50000"/>
              </a:spcBef>
              <a:spcAft>
                <a:spcPct val="0"/>
              </a:spcAft>
              <a:buNone/>
            </a:pPr>
            <a:r>
              <a:rPr lang="en-US" altLang="en-US" sz="1471" b="1" dirty="0">
                <a:solidFill>
                  <a:srgbClr val="FFFFFF"/>
                </a:solidFill>
              </a:rPr>
              <a:t>   -  THE REASON THEY CAME TO CHURCH</a:t>
            </a:r>
          </a:p>
          <a:p>
            <a:pPr defTabSz="677027" eaLnBrk="0" fontAlgn="base" hangingPunct="0">
              <a:spcBef>
                <a:spcPct val="50000"/>
              </a:spcBef>
              <a:spcAft>
                <a:spcPct val="0"/>
              </a:spcAft>
              <a:buNone/>
            </a:pPr>
            <a:r>
              <a:rPr lang="en-US" altLang="en-US" sz="1176" b="1" dirty="0">
                <a:solidFill>
                  <a:srgbClr val="FFFFFF"/>
                </a:solidFill>
              </a:rPr>
              <a:t>        (IF THESE NEEDS ARE MET, THEY WILL RETURN)</a:t>
            </a:r>
            <a:endParaRPr lang="en-US" altLang="en-US" sz="1471" b="1" dirty="0">
              <a:solidFill>
                <a:srgbClr val="FFFFFF"/>
              </a:solidFill>
            </a:endParaRPr>
          </a:p>
        </p:txBody>
      </p:sp>
      <p:sp>
        <p:nvSpPr>
          <p:cNvPr id="332803" name="Text Box 3"/>
          <p:cNvSpPr txBox="1">
            <a:spLocks noChangeArrowheads="1"/>
          </p:cNvSpPr>
          <p:nvPr/>
        </p:nvSpPr>
        <p:spPr bwMode="auto">
          <a:xfrm>
            <a:off x="3574591" y="1635415"/>
            <a:ext cx="5042819" cy="1968974"/>
          </a:xfrm>
          <a:prstGeom prst="rect">
            <a:avLst/>
          </a:prstGeom>
          <a:gradFill rotWithShape="0">
            <a:gsLst>
              <a:gs pos="0">
                <a:srgbClr val="002F00"/>
              </a:gs>
              <a:gs pos="50000">
                <a:srgbClr val="006600"/>
              </a:gs>
              <a:gs pos="100000">
                <a:srgbClr val="002F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765" dirty="0">
                <a:solidFill>
                  <a:srgbClr val="FFFFFF"/>
                </a:solidFill>
                <a:latin typeface="Times New Roman" panose="02020603050405020304" pitchFamily="18" charset="0"/>
              </a:rPr>
              <a:t>2.  </a:t>
            </a:r>
            <a:r>
              <a:rPr lang="en-US" altLang="en-US" sz="1765" u="sng" dirty="0">
                <a:solidFill>
                  <a:srgbClr val="FFFFFF"/>
                </a:solidFill>
                <a:latin typeface="Times New Roman" panose="02020603050405020304" pitchFamily="18" charset="0"/>
              </a:rPr>
              <a:t>UNIVERSAL  HEARTFELT  NEEDS:</a:t>
            </a:r>
            <a:r>
              <a:rPr lang="en-US" altLang="en-US" sz="1765" dirty="0">
                <a:solidFill>
                  <a:srgbClr val="FFFFFF"/>
                </a:solidFill>
                <a:latin typeface="Times New Roman" panose="02020603050405020304" pitchFamily="18" charset="0"/>
              </a:rPr>
              <a:t> </a:t>
            </a:r>
          </a:p>
          <a:p>
            <a:pPr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rPr>
              <a:t>   </a:t>
            </a:r>
            <a:r>
              <a:rPr lang="en-US" altLang="en-US" sz="1471" dirty="0">
                <a:solidFill>
                  <a:srgbClr val="FFFFFF"/>
                </a:solidFill>
                <a:latin typeface="Times New Roman" panose="02020603050405020304" pitchFamily="18" charset="0"/>
              </a:rPr>
              <a:t>- THE NEED TO BE ACCEPTED</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THE NEED TO BE APPRECIATED</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THE NEED TO BE NEEDED</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THE NEED TO BELONG</a:t>
            </a:r>
          </a:p>
          <a:p>
            <a:pPr defTabSz="672358" eaLnBrk="0" fontAlgn="base" hangingPunct="0">
              <a:spcBef>
                <a:spcPct val="50000"/>
              </a:spcBef>
              <a:spcAft>
                <a:spcPct val="0"/>
              </a:spcAft>
            </a:pPr>
            <a:r>
              <a:rPr lang="en-US" altLang="en-US" sz="1176" dirty="0">
                <a:solidFill>
                  <a:srgbClr val="FFFFFF"/>
                </a:solidFill>
                <a:latin typeface="Times New Roman" panose="02020603050405020304" pitchFamily="18" charset="0"/>
              </a:rPr>
              <a:t>       (IF THESE NEEDS ARE MET, THEY WILL BE RETAINED)</a:t>
            </a:r>
            <a:endParaRPr lang="en-US" altLang="en-US" sz="1471" dirty="0">
              <a:solidFill>
                <a:srgbClr val="FFFFFF"/>
              </a:solidFill>
              <a:latin typeface="Times New Roman" panose="02020603050405020304" pitchFamily="18" charset="0"/>
            </a:endParaRPr>
          </a:p>
        </p:txBody>
      </p:sp>
      <p:sp>
        <p:nvSpPr>
          <p:cNvPr id="332804" name="Text Box 4"/>
          <p:cNvSpPr txBox="1">
            <a:spLocks noChangeArrowheads="1"/>
          </p:cNvSpPr>
          <p:nvPr/>
        </p:nvSpPr>
        <p:spPr bwMode="auto">
          <a:xfrm>
            <a:off x="3574591" y="3764605"/>
            <a:ext cx="5042819" cy="2647813"/>
          </a:xfrm>
          <a:prstGeom prst="rect">
            <a:avLst/>
          </a:prstGeom>
          <a:gradFill rotWithShape="0">
            <a:gsLst>
              <a:gs pos="0">
                <a:srgbClr val="760000"/>
              </a:gs>
              <a:gs pos="50000">
                <a:srgbClr val="FF0000"/>
              </a:gs>
              <a:gs pos="100000">
                <a:srgbClr val="7600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765" dirty="0">
                <a:solidFill>
                  <a:srgbClr val="FFFFFF"/>
                </a:solidFill>
                <a:latin typeface="Times New Roman" panose="02020603050405020304" pitchFamily="18" charset="0"/>
              </a:rPr>
              <a:t>3.  </a:t>
            </a:r>
            <a:r>
              <a:rPr lang="en-US" altLang="en-US" sz="1765" u="sng" dirty="0">
                <a:solidFill>
                  <a:srgbClr val="FFFFFF"/>
                </a:solidFill>
                <a:latin typeface="Times New Roman" panose="02020603050405020304" pitchFamily="18" charset="0"/>
              </a:rPr>
              <a:t>LIFE  FULFILLMENT  NEEDS:</a:t>
            </a:r>
            <a:endParaRPr lang="en-US" altLang="en-US" sz="1765" dirty="0">
              <a:solidFill>
                <a:srgbClr val="FFFFFF"/>
              </a:solidFill>
              <a:latin typeface="Times New Roman" panose="02020603050405020304" pitchFamily="18" charset="0"/>
            </a:endParaRPr>
          </a:p>
          <a:p>
            <a:pPr defTabSz="672358" eaLnBrk="0" fontAlgn="base" hangingPunct="0">
              <a:spcBef>
                <a:spcPct val="50000"/>
              </a:spcBef>
              <a:spcAft>
                <a:spcPct val="0"/>
              </a:spcAft>
            </a:pPr>
            <a:r>
              <a:rPr lang="en-US" altLang="en-US" sz="1765" dirty="0">
                <a:solidFill>
                  <a:srgbClr val="FFFFFF"/>
                </a:solidFill>
                <a:latin typeface="Times New Roman" panose="02020603050405020304" pitchFamily="18" charset="0"/>
              </a:rPr>
              <a:t>   </a:t>
            </a:r>
            <a:r>
              <a:rPr lang="en-US" altLang="en-US" sz="1471" dirty="0">
                <a:solidFill>
                  <a:srgbClr val="FFFFFF"/>
                </a:solidFill>
                <a:latin typeface="Times New Roman" panose="02020603050405020304" pitchFamily="18" charset="0"/>
              </a:rPr>
              <a:t>- MY LIFE HAS PURPOSE</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MY LIFE HAS DIRECTION</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MY LIFE HAS IMPROVED</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MY LIFE HAS VALUE</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 MY LIFE HAS A BETTER PICTURE</a:t>
            </a:r>
          </a:p>
          <a:p>
            <a:pPr defTabSz="672358" eaLnBrk="0" fontAlgn="base" hangingPunct="0">
              <a:spcBef>
                <a:spcPct val="50000"/>
              </a:spcBef>
              <a:spcAft>
                <a:spcPct val="0"/>
              </a:spcAft>
            </a:pPr>
            <a:r>
              <a:rPr lang="en-US" altLang="en-US" sz="1176" dirty="0">
                <a:solidFill>
                  <a:srgbClr val="FFFFFF"/>
                </a:solidFill>
                <a:latin typeface="Times New Roman" panose="02020603050405020304" pitchFamily="18" charset="0"/>
              </a:rPr>
              <a:t>      (IF THESE NEEDS ARE FULFILLED, THEY WILL BECOME </a:t>
            </a:r>
          </a:p>
          <a:p>
            <a:pPr defTabSz="672358" eaLnBrk="0" fontAlgn="base" hangingPunct="0">
              <a:spcBef>
                <a:spcPct val="50000"/>
              </a:spcBef>
              <a:spcAft>
                <a:spcPct val="0"/>
              </a:spcAft>
            </a:pPr>
            <a:r>
              <a:rPr lang="en-US" altLang="en-US" sz="1176" dirty="0">
                <a:solidFill>
                  <a:srgbClr val="FFFFFF"/>
                </a:solidFill>
                <a:latin typeface="Times New Roman" panose="02020603050405020304" pitchFamily="18" charset="0"/>
              </a:rPr>
              <a:t>       DISCIPLES  AND INVEST IN THE CHURCH)</a:t>
            </a:r>
            <a:endParaRPr lang="en-US" altLang="en-US" sz="3529" dirty="0">
              <a:solidFill>
                <a:srgbClr val="FFFFFF"/>
              </a:solidFill>
              <a:latin typeface="Times New Roman" panose="02020603050405020304" pitchFamily="18" charset="0"/>
            </a:endParaRPr>
          </a:p>
        </p:txBody>
      </p:sp>
      <p:sp>
        <p:nvSpPr>
          <p:cNvPr id="332805" name="Text Box 5"/>
          <p:cNvSpPr txBox="1">
            <a:spLocks noChangeArrowheads="1"/>
          </p:cNvSpPr>
          <p:nvPr/>
        </p:nvSpPr>
        <p:spPr bwMode="auto">
          <a:xfrm>
            <a:off x="3497548" y="6555665"/>
            <a:ext cx="5266944" cy="22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029" b="0" dirty="0">
                <a:solidFill>
                  <a:srgbClr val="660066"/>
                </a:solidFill>
                <a:latin typeface="Arial Black" panose="020B0A04020102020204" pitchFamily="34" charset="0"/>
              </a:rPr>
              <a:t>IMPACT MINISTRY</a:t>
            </a:r>
            <a:r>
              <a:rPr lang="en-US" altLang="en-US" sz="1029" b="0" dirty="0">
                <a:solidFill>
                  <a:srgbClr val="00FF00"/>
                </a:solidFill>
                <a:latin typeface="Arial Black" panose="020B0A04020102020204" pitchFamily="34" charset="0"/>
              </a:rPr>
              <a:t>  </a:t>
            </a:r>
            <a:r>
              <a:rPr lang="en-US" altLang="en-US" sz="1029" b="0" dirty="0">
                <a:solidFill>
                  <a:srgbClr val="000000"/>
                </a:solidFill>
                <a:latin typeface="Arial Black" panose="020B0A04020102020204" pitchFamily="34" charset="0"/>
              </a:rPr>
              <a:t>*</a:t>
            </a:r>
            <a:r>
              <a:rPr lang="en-US" altLang="en-US" sz="1029" b="0" dirty="0">
                <a:solidFill>
                  <a:srgbClr val="00FF00"/>
                </a:solidFill>
                <a:latin typeface="Arial Black" panose="020B0A04020102020204" pitchFamily="34" charset="0"/>
              </a:rPr>
              <a:t>  </a:t>
            </a:r>
            <a:r>
              <a:rPr lang="en-US" altLang="en-US" sz="1029" b="0" dirty="0">
                <a:solidFill>
                  <a:srgbClr val="006600"/>
                </a:solidFill>
                <a:latin typeface="Arial Black" panose="020B0A04020102020204" pitchFamily="34" charset="0"/>
              </a:rPr>
              <a:t>PURSUIT MINISTRY</a:t>
            </a:r>
            <a:r>
              <a:rPr lang="en-US" altLang="en-US" sz="1029" b="0" dirty="0">
                <a:solidFill>
                  <a:srgbClr val="0000FF"/>
                </a:solidFill>
                <a:latin typeface="Arial Black" panose="020B0A04020102020204" pitchFamily="34" charset="0"/>
              </a:rPr>
              <a:t>  </a:t>
            </a:r>
            <a:r>
              <a:rPr lang="en-US" altLang="en-US" sz="1029" b="0" dirty="0">
                <a:solidFill>
                  <a:srgbClr val="000000"/>
                </a:solidFill>
                <a:latin typeface="Arial Black" panose="020B0A04020102020204" pitchFamily="34" charset="0"/>
              </a:rPr>
              <a:t>*</a:t>
            </a:r>
            <a:r>
              <a:rPr lang="en-US" altLang="en-US" sz="1029" b="0" dirty="0">
                <a:solidFill>
                  <a:srgbClr val="00FF00"/>
                </a:solidFill>
                <a:latin typeface="Arial Black" panose="020B0A04020102020204" pitchFamily="34" charset="0"/>
              </a:rPr>
              <a:t>  </a:t>
            </a:r>
            <a:r>
              <a:rPr lang="en-US" altLang="en-US" sz="1029" b="0" dirty="0">
                <a:solidFill>
                  <a:srgbClr val="FF0000"/>
                </a:solidFill>
                <a:latin typeface="Arial Black" panose="020B0A04020102020204" pitchFamily="34" charset="0"/>
              </a:rPr>
              <a:t>DISCIPLESHIP MINISTRY</a:t>
            </a:r>
          </a:p>
        </p:txBody>
      </p:sp>
      <p:sp>
        <p:nvSpPr>
          <p:cNvPr id="332806" name="Text Box 6"/>
          <p:cNvSpPr txBox="1">
            <a:spLocks noChangeArrowheads="1"/>
          </p:cNvSpPr>
          <p:nvPr/>
        </p:nvSpPr>
        <p:spPr bwMode="auto">
          <a:xfrm>
            <a:off x="3630623" y="14008"/>
            <a:ext cx="4961106" cy="42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2353" dirty="0">
                <a:solidFill>
                  <a:srgbClr val="000000"/>
                </a:solidFill>
                <a:latin typeface="Times New Roman" panose="02020603050405020304" pitchFamily="18" charset="0"/>
              </a:rPr>
              <a:t>THREE NEEDS  OF THE VISITOR:</a:t>
            </a:r>
            <a:endParaRPr lang="en-US" altLang="en-US" sz="3529" u="sng" dirty="0">
              <a:solidFill>
                <a:srgbClr val="00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3"/>
          <p:cNvSpPr txBox="1">
            <a:spLocks noChangeArrowheads="1"/>
          </p:cNvSpPr>
          <p:nvPr/>
        </p:nvSpPr>
        <p:spPr bwMode="auto">
          <a:xfrm>
            <a:off x="5692108" y="794945"/>
            <a:ext cx="135818"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
        <p:nvSpPr>
          <p:cNvPr id="334851" name="Text Box 4"/>
          <p:cNvSpPr txBox="1">
            <a:spLocks noChangeArrowheads="1"/>
          </p:cNvSpPr>
          <p:nvPr/>
        </p:nvSpPr>
        <p:spPr bwMode="auto">
          <a:xfrm>
            <a:off x="3630622" y="2080163"/>
            <a:ext cx="4930756" cy="4617968"/>
          </a:xfrm>
          <a:prstGeom prst="rect">
            <a:avLst/>
          </a:prstGeom>
          <a:gradFill rotWithShape="0">
            <a:gsLst>
              <a:gs pos="0">
                <a:srgbClr val="FFFF00"/>
              </a:gs>
              <a:gs pos="50000">
                <a:srgbClr val="FFFFFF"/>
              </a:gs>
              <a:gs pos="100000">
                <a:srgbClr val="FFFF00"/>
              </a:gs>
            </a:gsLst>
            <a:lin ang="5400000" scaled="1"/>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588" dirty="0">
                <a:solidFill>
                  <a:srgbClr val="FF0000"/>
                </a:solidFill>
                <a:latin typeface="Times New Roman" panose="02020603050405020304" pitchFamily="18" charset="0"/>
                <a:cs typeface="Times New Roman" panose="02020603050405020304" pitchFamily="18" charset="0"/>
              </a:rPr>
              <a:t>   </a:t>
            </a:r>
          </a:p>
          <a:p>
            <a:pPr algn="ctr" defTabSz="672358" eaLnBrk="0" fontAlgn="base" hangingPunct="0">
              <a:spcBef>
                <a:spcPct val="0"/>
              </a:spcBef>
              <a:spcAft>
                <a:spcPct val="0"/>
              </a:spcAft>
            </a:pPr>
            <a:r>
              <a:rPr lang="en-US" altLang="en-US" sz="1765" b="0" dirty="0">
                <a:solidFill>
                  <a:srgbClr val="FF0000"/>
                </a:solidFill>
                <a:latin typeface="Arial Black" panose="020B0A04020102020204" pitchFamily="34" charset="0"/>
                <a:cs typeface="Times New Roman" panose="02020603050405020304" pitchFamily="18" charset="0"/>
              </a:rPr>
              <a:t> “INEFFECTIVE  CARE  MINISTRY”</a:t>
            </a:r>
          </a:p>
          <a:p>
            <a:pPr algn="ctr" defTabSz="672358" eaLnBrk="0" fontAlgn="base" hangingPunct="0">
              <a:spcBef>
                <a:spcPct val="0"/>
              </a:spcBef>
              <a:spcAft>
                <a:spcPct val="0"/>
              </a:spcAft>
            </a:pPr>
            <a:endParaRPr lang="en-US" altLang="en-US" sz="588" dirty="0">
              <a:solidFill>
                <a:srgbClr val="FF0000"/>
              </a:solidFill>
              <a:latin typeface="Times New Roman" panose="02020603050405020304" pitchFamily="18" charset="0"/>
              <a:cs typeface="Times New Roman" panose="02020603050405020304" pitchFamily="18" charset="0"/>
            </a:endParaRPr>
          </a:p>
          <a:p>
            <a:pPr algn="ctr" defTabSz="672358" eaLnBrk="0" fontAlgn="base" hangingPunct="0">
              <a:spcBef>
                <a:spcPct val="0"/>
              </a:spcBef>
              <a:spcAft>
                <a:spcPct val="0"/>
              </a:spcAft>
            </a:pPr>
            <a:endParaRPr lang="en-US" altLang="en-US" sz="1324" dirty="0">
              <a:solidFill>
                <a:srgbClr val="0066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471" dirty="0">
                <a:solidFill>
                  <a:srgbClr val="0000FF"/>
                </a:solidFill>
                <a:latin typeface="Times New Roman" panose="02020603050405020304" pitchFamily="18" charset="0"/>
                <a:cs typeface="Times New Roman" panose="02020603050405020304" pitchFamily="18" charset="0"/>
              </a:rPr>
              <a:t>THREE PROCESSES FOR EFFECTIVE VISITOR AND NEW CONVERT CARE MINISTRY:</a:t>
            </a:r>
          </a:p>
          <a:p>
            <a:pPr defTabSz="672358" eaLnBrk="0" fontAlgn="base" hangingPunct="0">
              <a:spcBef>
                <a:spcPct val="0"/>
              </a:spcBef>
              <a:spcAft>
                <a:spcPct val="0"/>
              </a:spcAft>
            </a:pPr>
            <a:endParaRPr lang="en-US" altLang="en-US" sz="1176" dirty="0">
              <a:solidFill>
                <a:srgbClr val="0000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441" dirty="0">
              <a:solidFill>
                <a:srgbClr val="0000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a:t>
            </a:r>
            <a:r>
              <a:rPr lang="en-US" altLang="en-US" sz="1324" dirty="0">
                <a:solidFill>
                  <a:srgbClr val="FF0000"/>
                </a:solidFill>
                <a:latin typeface="Times New Roman" panose="02020603050405020304" pitchFamily="18" charset="0"/>
                <a:cs typeface="Times New Roman" panose="02020603050405020304" pitchFamily="18" charset="0"/>
              </a:rPr>
              <a:t>1.  IMPACT MINISTRY PROCESS - (First Service)</a:t>
            </a: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Ministering to the Visitor’s needs before, during, and</a:t>
            </a:r>
          </a:p>
          <a:p>
            <a:pPr defTabSz="672358" eaLnBrk="0" fontAlgn="base" hangingPunct="0">
              <a:spcBef>
                <a:spcPct val="0"/>
              </a:spcBef>
              <a:spcAft>
                <a:spcPct val="0"/>
              </a:spcAft>
            </a:pPr>
            <a:r>
              <a:rPr lang="en-US" altLang="en-US" sz="1324" dirty="0">
                <a:solidFill>
                  <a:srgbClr val="FF0000"/>
                </a:solidFill>
                <a:latin typeface="Times New Roman" panose="02020603050405020304" pitchFamily="18" charset="0"/>
                <a:cs typeface="Times New Roman" panose="02020603050405020304" pitchFamily="18" charset="0"/>
              </a:rPr>
              <a:t>        after the service.</a:t>
            </a:r>
          </a:p>
          <a:p>
            <a:pPr defTabSz="672358" eaLnBrk="0" fontAlgn="base" hangingPunct="0">
              <a:spcBef>
                <a:spcPct val="0"/>
              </a:spcBef>
              <a:spcAft>
                <a:spcPct val="0"/>
              </a:spcAft>
            </a:pPr>
            <a:endParaRPr lang="en-US" altLang="en-US" sz="1324" dirty="0">
              <a:solidFill>
                <a:srgbClr val="FF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2.  PURSUIT MINISTRY PROCESS - (4-5 Week Follow-up)</a:t>
            </a:r>
          </a:p>
          <a:p>
            <a:pP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Deposits of love that we make to motivate them to return</a:t>
            </a:r>
          </a:p>
          <a:p>
            <a:pP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the following week.</a:t>
            </a:r>
          </a:p>
          <a:p>
            <a:pPr defTabSz="672358" eaLnBrk="0" fontAlgn="base" hangingPunct="0">
              <a:spcBef>
                <a:spcPct val="0"/>
              </a:spcBef>
              <a:spcAft>
                <a:spcPct val="0"/>
              </a:spcAft>
            </a:pPr>
            <a:endParaRPr lang="en-US" altLang="en-US" sz="1324" dirty="0">
              <a:solidFill>
                <a:srgbClr val="0000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a:t>
            </a:r>
            <a:r>
              <a:rPr lang="en-US" altLang="en-US" sz="1324" dirty="0">
                <a:solidFill>
                  <a:srgbClr val="006600"/>
                </a:solidFill>
                <a:latin typeface="Times New Roman" panose="02020603050405020304" pitchFamily="18" charset="0"/>
                <a:cs typeface="Times New Roman" panose="02020603050405020304" pitchFamily="18" charset="0"/>
              </a:rPr>
              <a:t>3.  DISCIPLESHIP MINISTRY PROCESS – (The First Year)</a:t>
            </a:r>
          </a:p>
          <a:p>
            <a:pPr defTabSz="672358" eaLnBrk="0" fontAlgn="base" hangingPunct="0">
              <a:spcBef>
                <a:spcPct val="0"/>
              </a:spcBef>
              <a:spcAft>
                <a:spcPct val="0"/>
              </a:spcAft>
            </a:pPr>
            <a:r>
              <a:rPr lang="en-US" altLang="en-US" sz="1324" dirty="0">
                <a:solidFill>
                  <a:srgbClr val="006600"/>
                </a:solidFill>
                <a:latin typeface="Times New Roman" panose="02020603050405020304" pitchFamily="18" charset="0"/>
                <a:cs typeface="Times New Roman" panose="02020603050405020304" pitchFamily="18" charset="0"/>
              </a:rPr>
              <a:t>         Making them a part of the church with personal attention:</a:t>
            </a:r>
          </a:p>
          <a:p>
            <a:pPr defTabSz="672358" eaLnBrk="0" fontAlgn="base" hangingPunct="0">
              <a:spcBef>
                <a:spcPct val="0"/>
              </a:spcBef>
              <a:spcAft>
                <a:spcPct val="0"/>
              </a:spcAft>
            </a:pPr>
            <a:r>
              <a:rPr lang="en-US" altLang="en-US" sz="1324" dirty="0">
                <a:solidFill>
                  <a:srgbClr val="006600"/>
                </a:solidFill>
                <a:latin typeface="Times New Roman" panose="02020603050405020304" pitchFamily="18" charset="0"/>
                <a:cs typeface="Times New Roman" panose="02020603050405020304" pitchFamily="18" charset="0"/>
              </a:rPr>
              <a:t>         A mentor, friends, small group meetings and special</a:t>
            </a:r>
          </a:p>
          <a:p>
            <a:pPr defTabSz="672358" eaLnBrk="0" fontAlgn="base" hangingPunct="0">
              <a:spcBef>
                <a:spcPct val="0"/>
              </a:spcBef>
              <a:spcAft>
                <a:spcPct val="0"/>
              </a:spcAft>
            </a:pPr>
            <a:r>
              <a:rPr lang="en-US" altLang="en-US" sz="1324" dirty="0">
                <a:solidFill>
                  <a:srgbClr val="006600"/>
                </a:solidFill>
                <a:latin typeface="Times New Roman" panose="02020603050405020304" pitchFamily="18" charset="0"/>
                <a:cs typeface="Times New Roman" panose="02020603050405020304" pitchFamily="18" charset="0"/>
              </a:rPr>
              <a:t>         classes.</a:t>
            </a:r>
          </a:p>
          <a:p>
            <a:pPr defTabSz="672358" eaLnBrk="0" fontAlgn="base" hangingPunct="0">
              <a:spcBef>
                <a:spcPct val="0"/>
              </a:spcBef>
              <a:spcAft>
                <a:spcPct val="0"/>
              </a:spcAft>
            </a:pPr>
            <a:r>
              <a:rPr lang="en-US" altLang="en-US" sz="1324" dirty="0">
                <a:solidFill>
                  <a:srgbClr val="0000FF"/>
                </a:solidFill>
                <a:latin typeface="Times New Roman" panose="02020603050405020304" pitchFamily="18" charset="0"/>
                <a:cs typeface="Times New Roman" panose="02020603050405020304" pitchFamily="18" charset="0"/>
              </a:rPr>
              <a:t>   </a:t>
            </a:r>
          </a:p>
          <a:p>
            <a:pPr algn="ctr" defTabSz="672358" eaLnBrk="0" fontAlgn="base" hangingPunct="0">
              <a:spcBef>
                <a:spcPct val="0"/>
              </a:spcBef>
              <a:spcAft>
                <a:spcPct val="0"/>
              </a:spcAft>
            </a:pPr>
            <a:r>
              <a:rPr lang="en-US" altLang="en-US" sz="1765" b="0" dirty="0">
                <a:solidFill>
                  <a:srgbClr val="FF0000"/>
                </a:solidFill>
                <a:latin typeface="Arial Black" panose="020B0A04020102020204" pitchFamily="34" charset="0"/>
                <a:cs typeface="Times New Roman" panose="02020603050405020304" pitchFamily="18" charset="0"/>
              </a:rPr>
              <a:t>OUR GOAL IS MAKING DISCIPLES !</a:t>
            </a:r>
          </a:p>
          <a:p>
            <a:pPr algn="ctr" defTabSz="672358" eaLnBrk="0" fontAlgn="base" hangingPunct="0">
              <a:spcBef>
                <a:spcPct val="0"/>
              </a:spcBef>
              <a:spcAft>
                <a:spcPct val="0"/>
              </a:spcAft>
            </a:pPr>
            <a:r>
              <a:rPr lang="en-US" altLang="en-US" sz="1765" b="0" dirty="0">
                <a:solidFill>
                  <a:srgbClr val="FF0000"/>
                </a:solidFill>
                <a:latin typeface="Arial Black" panose="020B0A04020102020204" pitchFamily="34" charset="0"/>
                <a:cs typeface="Times New Roman" panose="02020603050405020304" pitchFamily="18" charset="0"/>
              </a:rPr>
              <a:t>NOT JUST RETENTION !</a:t>
            </a:r>
            <a:endParaRPr lang="en-US" altLang="en-US" sz="3529" b="0" dirty="0">
              <a:solidFill>
                <a:srgbClr val="FF0000"/>
              </a:solidFill>
              <a:latin typeface="Arial Black" panose="020B0A04020102020204" pitchFamily="34" charset="0"/>
            </a:endParaRPr>
          </a:p>
        </p:txBody>
      </p:sp>
      <p:sp>
        <p:nvSpPr>
          <p:cNvPr id="334852" name="Line 5"/>
          <p:cNvSpPr>
            <a:spLocks noChangeShapeType="1"/>
          </p:cNvSpPr>
          <p:nvPr/>
        </p:nvSpPr>
        <p:spPr bwMode="auto">
          <a:xfrm flipV="1">
            <a:off x="3686653" y="2353316"/>
            <a:ext cx="336188"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34853" name="Text Box 7"/>
          <p:cNvSpPr txBox="1">
            <a:spLocks noChangeArrowheads="1"/>
          </p:cNvSpPr>
          <p:nvPr/>
        </p:nvSpPr>
        <p:spPr bwMode="auto">
          <a:xfrm>
            <a:off x="5804170" y="-101557"/>
            <a:ext cx="135818"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
        <p:nvSpPr>
          <p:cNvPr id="334854" name="Text Box 8"/>
          <p:cNvSpPr txBox="1">
            <a:spLocks noChangeArrowheads="1"/>
          </p:cNvSpPr>
          <p:nvPr/>
        </p:nvSpPr>
        <p:spPr bwMode="auto">
          <a:xfrm>
            <a:off x="3630622" y="897669"/>
            <a:ext cx="4893402" cy="101788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cs typeface="Times New Roman" panose="02020603050405020304" pitchFamily="18" charset="0"/>
              </a:rPr>
              <a:t>WHAT IS MOTIVATING  85% - 95% OF  YOUR VISITORS </a:t>
            </a:r>
            <a:r>
              <a:rPr lang="en-US" altLang="en-US" sz="1176" u="sng" dirty="0">
                <a:solidFill>
                  <a:srgbClr val="FFFF00"/>
                </a:solidFill>
                <a:latin typeface="Arial Black" panose="020B0A04020102020204" pitchFamily="34" charset="0"/>
                <a:cs typeface="Times New Roman" panose="02020603050405020304" pitchFamily="18" charset="0"/>
              </a:rPr>
              <a:t>NOT</a:t>
            </a:r>
            <a:r>
              <a:rPr lang="en-US" altLang="en-US" sz="1176" b="0" dirty="0">
                <a:solidFill>
                  <a:srgbClr val="FFFFFF"/>
                </a:solidFill>
                <a:latin typeface="Arial Black" panose="020B0A04020102020204" pitchFamily="34" charset="0"/>
                <a:cs typeface="Times New Roman" panose="02020603050405020304" pitchFamily="18" charset="0"/>
              </a:rPr>
              <a:t> TO BECOME MEMBERS OF YOUR CHURCH?</a:t>
            </a:r>
          </a:p>
          <a:p>
            <a:pPr defTabSz="672358" eaLnBrk="0" fontAlgn="base" hangingPunct="0">
              <a:spcBef>
                <a:spcPct val="0"/>
              </a:spcBef>
              <a:spcAft>
                <a:spcPct val="0"/>
              </a:spcAft>
            </a:pPr>
            <a:endParaRPr lang="en-US" altLang="en-US" sz="1176"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cs typeface="Times New Roman" panose="02020603050405020304" pitchFamily="18" charset="0"/>
              </a:rPr>
              <a:t>WHY IS THERE NOT A HIGHER RETENTION OF NEW CONVERTS?</a:t>
            </a:r>
          </a:p>
          <a:p>
            <a:pP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p:txBody>
      </p:sp>
      <p:sp>
        <p:nvSpPr>
          <p:cNvPr id="334855" name="Text Box 9"/>
          <p:cNvSpPr txBox="1">
            <a:spLocks noChangeArrowheads="1"/>
          </p:cNvSpPr>
          <p:nvPr/>
        </p:nvSpPr>
        <p:spPr bwMode="auto">
          <a:xfrm>
            <a:off x="3574591" y="224126"/>
            <a:ext cx="5042819" cy="40732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2206" b="0" dirty="0">
                <a:solidFill>
                  <a:srgbClr val="FF0000"/>
                </a:solidFill>
                <a:latin typeface="Arial Black" panose="020B0A04020102020204" pitchFamily="34" charset="0"/>
                <a:cs typeface="Times New Roman" panose="02020603050405020304" pitchFamily="18" charset="0"/>
              </a:rPr>
              <a:t> CARE  MINISTRY  PROCESSES</a:t>
            </a:r>
            <a:endParaRPr lang="en-US" altLang="en-US" sz="2206" b="0" dirty="0">
              <a:solidFill>
                <a:srgbClr val="FF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3518559" y="611676"/>
            <a:ext cx="5098850" cy="133546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677027" eaLnBrk="0" fontAlgn="base" hangingPunct="0">
              <a:spcBef>
                <a:spcPct val="50000"/>
              </a:spcBef>
              <a:spcAft>
                <a:spcPct val="0"/>
              </a:spcAft>
              <a:buNone/>
            </a:pPr>
            <a:r>
              <a:rPr lang="en-US" altLang="en-US" sz="1618" b="1" u="sng" dirty="0">
                <a:solidFill>
                  <a:srgbClr val="000000"/>
                </a:solidFill>
                <a:latin typeface="Arial Black" panose="020B0A04020102020204" pitchFamily="34" charset="0"/>
              </a:rPr>
              <a:t>IMPACT  MINISTRY</a:t>
            </a:r>
            <a:r>
              <a:rPr lang="en-US" altLang="en-US" sz="2059" b="1" dirty="0">
                <a:solidFill>
                  <a:srgbClr val="000000"/>
                </a:solidFill>
              </a:rPr>
              <a:t>                                               </a:t>
            </a:r>
            <a:r>
              <a:rPr lang="en-US" altLang="en-US" sz="1029" b="1" dirty="0">
                <a:solidFill>
                  <a:srgbClr val="000000"/>
                </a:solidFill>
              </a:rPr>
              <a:t> </a:t>
            </a:r>
          </a:p>
          <a:p>
            <a:pPr algn="ctr" defTabSz="677027" eaLnBrk="0" fontAlgn="base" hangingPunct="0">
              <a:spcBef>
                <a:spcPct val="50000"/>
              </a:spcBef>
              <a:spcAft>
                <a:spcPct val="0"/>
              </a:spcAft>
              <a:buNone/>
            </a:pPr>
            <a:r>
              <a:rPr lang="en-US" altLang="en-US" sz="1029" b="1" dirty="0">
                <a:solidFill>
                  <a:srgbClr val="000000"/>
                </a:solidFill>
              </a:rPr>
              <a:t>CARE TEAM MINISTRY TO THE VISITOR’S NEEDS ON THEIR FIRST VISIT: </a:t>
            </a:r>
          </a:p>
          <a:p>
            <a:pPr defTabSz="677027" eaLnBrk="0" fontAlgn="base" hangingPunct="0">
              <a:spcBef>
                <a:spcPct val="50000"/>
              </a:spcBef>
              <a:spcAft>
                <a:spcPct val="0"/>
              </a:spcAft>
              <a:buNone/>
            </a:pPr>
            <a:r>
              <a:rPr lang="en-US" altLang="en-US" sz="1029" b="1" dirty="0">
                <a:solidFill>
                  <a:srgbClr val="000000"/>
                </a:solidFill>
              </a:rPr>
              <a:t>     -  BEFORE THE SERVICE       (11 Minute Window)</a:t>
            </a:r>
          </a:p>
          <a:p>
            <a:pPr defTabSz="677027" eaLnBrk="0" fontAlgn="base" hangingPunct="0">
              <a:spcBef>
                <a:spcPct val="50000"/>
              </a:spcBef>
              <a:spcAft>
                <a:spcPct val="0"/>
              </a:spcAft>
              <a:buNone/>
            </a:pPr>
            <a:r>
              <a:rPr lang="en-US" altLang="en-US" sz="1029" b="1" dirty="0">
                <a:solidFill>
                  <a:srgbClr val="000000"/>
                </a:solidFill>
              </a:rPr>
              <a:t>     -  DURING THE SERVICE       (Care Minister Meeting, Pastor’s Message)</a:t>
            </a:r>
          </a:p>
          <a:p>
            <a:pPr defTabSz="677027" eaLnBrk="0" fontAlgn="base" hangingPunct="0">
              <a:spcBef>
                <a:spcPct val="50000"/>
              </a:spcBef>
              <a:spcAft>
                <a:spcPct val="0"/>
              </a:spcAft>
              <a:buNone/>
            </a:pPr>
            <a:r>
              <a:rPr lang="en-US" altLang="en-US" sz="1029" b="1" dirty="0">
                <a:solidFill>
                  <a:srgbClr val="000000"/>
                </a:solidFill>
              </a:rPr>
              <a:t>     -  AFTER THE SERVICE          (The Important Question)</a:t>
            </a:r>
            <a:endParaRPr lang="en-US" altLang="en-US" sz="1765" dirty="0">
              <a:solidFill>
                <a:srgbClr val="000000"/>
              </a:solidFill>
            </a:endParaRPr>
          </a:p>
        </p:txBody>
      </p:sp>
      <p:sp>
        <p:nvSpPr>
          <p:cNvPr id="336899" name="Text Box 3"/>
          <p:cNvSpPr txBox="1">
            <a:spLocks noChangeArrowheads="1"/>
          </p:cNvSpPr>
          <p:nvPr/>
        </p:nvSpPr>
        <p:spPr bwMode="auto">
          <a:xfrm>
            <a:off x="3518559" y="2047478"/>
            <a:ext cx="5098850" cy="2048034"/>
          </a:xfrm>
          <a:prstGeom prst="rect">
            <a:avLst/>
          </a:prstGeom>
          <a:gradFill rotWithShape="0">
            <a:gsLst>
              <a:gs pos="0">
                <a:srgbClr val="0000FF"/>
              </a:gs>
              <a:gs pos="100000">
                <a:srgbClr val="000076"/>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1618" b="0" u="sng" dirty="0">
                <a:solidFill>
                  <a:srgbClr val="FFFFFF"/>
                </a:solidFill>
                <a:latin typeface="Arial Black" panose="020B0A04020102020204" pitchFamily="34" charset="0"/>
              </a:rPr>
              <a:t>PURSUIT  MINISTRY</a:t>
            </a:r>
            <a:r>
              <a:rPr lang="en-US" altLang="en-US" sz="1765" dirty="0">
                <a:solidFill>
                  <a:srgbClr val="FFFFFF"/>
                </a:solidFill>
                <a:latin typeface="Times New Roman" panose="02020603050405020304" pitchFamily="18" charset="0"/>
              </a:rPr>
              <a:t> </a:t>
            </a:r>
          </a:p>
          <a:p>
            <a:pPr algn="ct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rPr>
              <a:t>CARE  TEAM  MINISTRY  TO THE  VISITOR  THROUGH  DILIGENT  AND CONSISTENT FOLLOW-UP.    BUILDING A RELATIONSHIP WITH THEM   BY GETTING IN THEIR LIVES AND MAKING DEPOSITS OF  LOVE.</a:t>
            </a:r>
            <a:r>
              <a:rPr lang="en-US" altLang="en-US" sz="588" dirty="0">
                <a:solidFill>
                  <a:srgbClr val="FFFFFF"/>
                </a:solidFill>
                <a:latin typeface="Times New Roman" panose="02020603050405020304" pitchFamily="18" charset="0"/>
              </a:rPr>
              <a:t>   </a:t>
            </a:r>
            <a:r>
              <a:rPr lang="en-US" altLang="en-US" sz="1176" dirty="0">
                <a:solidFill>
                  <a:srgbClr val="FFFFFF"/>
                </a:solidFill>
                <a:latin typeface="Times New Roman" panose="02020603050405020304" pitchFamily="18" charset="0"/>
              </a:rPr>
              <a:t>    </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a:t>
            </a:r>
            <a:r>
              <a:rPr lang="en-US" altLang="en-US" sz="1324" u="sng" dirty="0">
                <a:solidFill>
                  <a:srgbClr val="FFFFFF"/>
                </a:solidFill>
                <a:latin typeface="Times New Roman" panose="02020603050405020304" pitchFamily="18" charset="0"/>
              </a:rPr>
              <a:t>WEEK 1:</a:t>
            </a:r>
            <a:r>
              <a:rPr lang="en-US" altLang="en-US" sz="1324" dirty="0">
                <a:solidFill>
                  <a:srgbClr val="FFFFFF"/>
                </a:solidFill>
                <a:latin typeface="Times New Roman" panose="02020603050405020304" pitchFamily="18" charset="0"/>
              </a:rPr>
              <a:t>   GOAL:  2 - 3 TOUCHES THE FIRST WEEK</a:t>
            </a:r>
            <a:r>
              <a:rPr lang="en-US" altLang="en-US" sz="1176" dirty="0">
                <a:solidFill>
                  <a:srgbClr val="FFFFFF"/>
                </a:solidFill>
                <a:latin typeface="Times New Roman" panose="02020603050405020304" pitchFamily="18" charset="0"/>
              </a:rPr>
              <a:t>             	                       (</a:t>
            </a:r>
            <a:r>
              <a:rPr lang="en-US" altLang="en-US" sz="1029" dirty="0">
                <a:solidFill>
                  <a:srgbClr val="FFFFFF"/>
                </a:solidFill>
                <a:latin typeface="Times New Roman" panose="02020603050405020304" pitchFamily="18" charset="0"/>
              </a:rPr>
              <a:t>DEPENDING ON THEIR EXPRESSION OF NEEDS)  </a:t>
            </a:r>
          </a:p>
          <a:p>
            <a:pPr defTabSz="672358" eaLnBrk="0" fontAlgn="base" hangingPunct="0">
              <a:spcBef>
                <a:spcPct val="50000"/>
              </a:spcBef>
              <a:spcAft>
                <a:spcPct val="0"/>
              </a:spcAft>
            </a:pPr>
            <a:r>
              <a:rPr lang="en-US" altLang="en-US" sz="1471" dirty="0">
                <a:solidFill>
                  <a:srgbClr val="FFFFFF"/>
                </a:solidFill>
                <a:latin typeface="Times New Roman" panose="02020603050405020304" pitchFamily="18" charset="0"/>
              </a:rPr>
              <a:t>	</a:t>
            </a:r>
            <a:r>
              <a:rPr lang="en-US" altLang="en-US" sz="1324" u="sng" dirty="0">
                <a:solidFill>
                  <a:srgbClr val="FFFFFF"/>
                </a:solidFill>
                <a:latin typeface="Times New Roman" panose="02020603050405020304" pitchFamily="18" charset="0"/>
              </a:rPr>
              <a:t>WEEKS 2 – 4:</a:t>
            </a:r>
            <a:r>
              <a:rPr lang="en-US" altLang="en-US" sz="1471" dirty="0">
                <a:solidFill>
                  <a:srgbClr val="FFFFFF"/>
                </a:solidFill>
                <a:latin typeface="Times New Roman" panose="02020603050405020304" pitchFamily="18" charset="0"/>
              </a:rPr>
              <a:t>   </a:t>
            </a:r>
            <a:r>
              <a:rPr lang="en-US" altLang="en-US" sz="1324" dirty="0">
                <a:solidFill>
                  <a:srgbClr val="FFFFFF"/>
                </a:solidFill>
                <a:latin typeface="Times New Roman" panose="02020603050405020304" pitchFamily="18" charset="0"/>
              </a:rPr>
              <a:t>CONTINUED FOLLOW-UP GOAL:                                                                                                             	                              1 - 2 TOUCHES EACH WEEK </a:t>
            </a:r>
          </a:p>
          <a:p>
            <a:pPr defTabSz="672358" eaLnBrk="0" fontAlgn="base" hangingPunct="0">
              <a:spcBef>
                <a:spcPct val="50000"/>
              </a:spcBef>
              <a:spcAft>
                <a:spcPct val="0"/>
              </a:spcAft>
            </a:pPr>
            <a:endParaRPr lang="en-US" altLang="en-US" sz="294" dirty="0">
              <a:solidFill>
                <a:srgbClr val="FFFFFF"/>
              </a:solidFill>
              <a:latin typeface="Times New Roman" panose="02020603050405020304" pitchFamily="18" charset="0"/>
            </a:endParaRPr>
          </a:p>
        </p:txBody>
      </p:sp>
      <p:sp>
        <p:nvSpPr>
          <p:cNvPr id="336900" name="Text Box 4"/>
          <p:cNvSpPr txBox="1">
            <a:spLocks noChangeArrowheads="1"/>
          </p:cNvSpPr>
          <p:nvPr/>
        </p:nvSpPr>
        <p:spPr bwMode="auto">
          <a:xfrm>
            <a:off x="3518559" y="4190676"/>
            <a:ext cx="5098850" cy="2591452"/>
          </a:xfrm>
          <a:prstGeom prst="rect">
            <a:avLst/>
          </a:prstGeom>
          <a:gradFill rotWithShape="0">
            <a:gsLst>
              <a:gs pos="0">
                <a:srgbClr val="FF0000"/>
              </a:gs>
              <a:gs pos="100000">
                <a:srgbClr val="7600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1618" b="0" u="sng" dirty="0">
                <a:solidFill>
                  <a:srgbClr val="FFFFFF"/>
                </a:solidFill>
                <a:latin typeface="Arial Black" panose="020B0A04020102020204" pitchFamily="34" charset="0"/>
              </a:rPr>
              <a:t>DISCIPLESHIP  MINISTRY</a:t>
            </a:r>
            <a:r>
              <a:rPr lang="en-US" altLang="en-US" sz="1618" dirty="0">
                <a:solidFill>
                  <a:srgbClr val="FFFFFF"/>
                </a:solidFill>
                <a:latin typeface="Times New Roman" panose="02020603050405020304" pitchFamily="18" charset="0"/>
              </a:rPr>
              <a:t>                                                 </a:t>
            </a:r>
          </a:p>
          <a:p>
            <a:pPr algn="ctr" defTabSz="672358" eaLnBrk="0" fontAlgn="base" hangingPunct="0">
              <a:spcBef>
                <a:spcPct val="50000"/>
              </a:spcBef>
              <a:spcAft>
                <a:spcPct val="0"/>
              </a:spcAft>
            </a:pPr>
            <a:r>
              <a:rPr lang="en-US" altLang="en-US" sz="1029" dirty="0">
                <a:solidFill>
                  <a:srgbClr val="FFFFFF"/>
                </a:solidFill>
                <a:latin typeface="Times New Roman" panose="02020603050405020304" pitchFamily="18" charset="0"/>
              </a:rPr>
              <a:t>HELPING THEM BECOME A PART OF THE CHURCH AND FEEL THEIR NEED TO BELONG WITH SPECIAL ATTENTION.   OUR GOAL IS MAKING DISCIPLES!  NOT JUST RETENTION !                                                                                            </a:t>
            </a:r>
          </a:p>
          <a:p>
            <a:pPr defTabSz="672358" eaLnBrk="0" fontAlgn="base" hangingPunct="0">
              <a:spcBef>
                <a:spcPct val="50000"/>
              </a:spcBef>
              <a:spcAft>
                <a:spcPct val="0"/>
              </a:spcAft>
            </a:pPr>
            <a:r>
              <a:rPr lang="en-US" altLang="en-US" sz="1471" u="sng" dirty="0">
                <a:solidFill>
                  <a:srgbClr val="FFFFFF"/>
                </a:solidFill>
                <a:latin typeface="Times New Roman" panose="02020603050405020304" pitchFamily="18" charset="0"/>
              </a:rPr>
              <a:t>WEEKS 5 - 52</a:t>
            </a:r>
            <a:r>
              <a:rPr lang="en-US" altLang="en-US" sz="1471" dirty="0">
                <a:solidFill>
                  <a:srgbClr val="FFFFFF"/>
                </a:solidFill>
                <a:latin typeface="Times New Roman" panose="02020603050405020304" pitchFamily="18" charset="0"/>
              </a:rPr>
              <a:t>:   </a:t>
            </a:r>
            <a:r>
              <a:rPr lang="en-US" altLang="en-US" sz="1176" dirty="0">
                <a:solidFill>
                  <a:srgbClr val="FFFFFF"/>
                </a:solidFill>
                <a:latin typeface="Times New Roman" panose="02020603050405020304" pitchFamily="18" charset="0"/>
              </a:rPr>
              <a:t>ONE YEAR FOLLOW-UP</a:t>
            </a:r>
            <a:r>
              <a:rPr lang="en-US" altLang="en-US" sz="1471" dirty="0">
                <a:solidFill>
                  <a:srgbClr val="FFFFFF"/>
                </a:solidFill>
                <a:latin typeface="Times New Roman" panose="02020603050405020304" pitchFamily="18" charset="0"/>
              </a:rPr>
              <a:t>                                                                                  </a:t>
            </a:r>
            <a:r>
              <a:rPr lang="en-US" altLang="en-US" sz="1176" dirty="0">
                <a:solidFill>
                  <a:srgbClr val="FFFFFF"/>
                </a:solidFill>
                <a:latin typeface="Times New Roman" panose="02020603050405020304" pitchFamily="18" charset="0"/>
              </a:rPr>
              <a:t>1.  A  MENTOR</a:t>
            </a:r>
            <a:r>
              <a:rPr lang="en-US" altLang="en-US" sz="1324" dirty="0">
                <a:solidFill>
                  <a:srgbClr val="FFFFFF"/>
                </a:solidFill>
                <a:latin typeface="Times New Roman" panose="02020603050405020304" pitchFamily="18" charset="0"/>
              </a:rPr>
              <a:t>    (One-on-one care)</a:t>
            </a:r>
            <a:r>
              <a:rPr lang="en-US" altLang="en-US" sz="1471" dirty="0">
                <a:solidFill>
                  <a:srgbClr val="FFFFFF"/>
                </a:solidFill>
                <a:latin typeface="Times New Roman" panose="02020603050405020304" pitchFamily="18" charset="0"/>
              </a:rPr>
              <a:t>                                                     </a:t>
            </a:r>
            <a:r>
              <a:rPr lang="en-US" altLang="en-US" sz="1176" dirty="0">
                <a:solidFill>
                  <a:srgbClr val="FFFFFF"/>
                </a:solidFill>
                <a:latin typeface="Times New Roman" panose="02020603050405020304" pitchFamily="18" charset="0"/>
              </a:rPr>
              <a:t>2.  BIBLE FOUNDATION CLASSES FOR NEW CONVERTS</a:t>
            </a:r>
            <a:r>
              <a:rPr lang="en-US" altLang="en-US" sz="1471" dirty="0">
                <a:solidFill>
                  <a:srgbClr val="FFFFFF"/>
                </a:solidFill>
                <a:latin typeface="Times New Roman" panose="02020603050405020304" pitchFamily="18" charset="0"/>
              </a:rPr>
              <a:t>                           </a:t>
            </a:r>
            <a:r>
              <a:rPr lang="en-US" altLang="en-US" sz="147" dirty="0">
                <a:solidFill>
                  <a:srgbClr val="FFFFFF"/>
                </a:solidFill>
                <a:latin typeface="Times New Roman" panose="02020603050405020304" pitchFamily="18" charset="0"/>
              </a:rPr>
              <a:t>.</a:t>
            </a:r>
            <a:r>
              <a:rPr lang="en-US" altLang="en-US" sz="1471" dirty="0">
                <a:solidFill>
                  <a:srgbClr val="FFFFFF"/>
                </a:solidFill>
                <a:latin typeface="Times New Roman" panose="02020603050405020304" pitchFamily="18" charset="0"/>
              </a:rPr>
              <a:t>    </a:t>
            </a:r>
            <a:r>
              <a:rPr lang="en-US" altLang="en-US" sz="1324" dirty="0">
                <a:solidFill>
                  <a:srgbClr val="FFFFFF"/>
                </a:solidFill>
                <a:latin typeface="Times New Roman" panose="02020603050405020304" pitchFamily="18" charset="0"/>
              </a:rPr>
              <a:t>- Home Bible Study     - New Converts Class                                                      </a:t>
            </a:r>
            <a:r>
              <a:rPr lang="en-US" altLang="en-US" sz="1471" dirty="0">
                <a:solidFill>
                  <a:srgbClr val="FFFFFF"/>
                </a:solidFill>
                <a:latin typeface="Times New Roman" panose="02020603050405020304" pitchFamily="18" charset="0"/>
              </a:rPr>
              <a:t>      </a:t>
            </a:r>
            <a:r>
              <a:rPr lang="en-US" altLang="en-US" sz="1176" dirty="0">
                <a:solidFill>
                  <a:srgbClr val="FFFFFF"/>
                </a:solidFill>
                <a:latin typeface="Times New Roman" panose="02020603050405020304" pitchFamily="18" charset="0"/>
              </a:rPr>
              <a:t>3.  SMALL CARE GROUP MEETINGS IN HOMES</a:t>
            </a:r>
            <a:r>
              <a:rPr lang="en-US" altLang="en-US" sz="1471" dirty="0">
                <a:solidFill>
                  <a:srgbClr val="FFFFFF"/>
                </a:solidFill>
                <a:latin typeface="Times New Roman" panose="02020603050405020304" pitchFamily="18" charset="0"/>
              </a:rPr>
              <a:t>                                                             </a:t>
            </a:r>
            <a:r>
              <a:rPr lang="en-US" altLang="en-US" sz="1324" dirty="0">
                <a:solidFill>
                  <a:srgbClr val="FFFFFF"/>
                </a:solidFill>
                <a:latin typeface="Times New Roman" panose="02020603050405020304" pitchFamily="18" charset="0"/>
              </a:rPr>
              <a:t>            - A place for them to meet and make friends                                                                           - A place for us to understand and minister to their individual needs</a:t>
            </a:r>
            <a:r>
              <a:rPr lang="en-US" altLang="en-US" sz="1765" dirty="0">
                <a:solidFill>
                  <a:srgbClr val="FFFFFF"/>
                </a:solidFill>
                <a:latin typeface="Times New Roman" panose="02020603050405020304" pitchFamily="18" charset="0"/>
              </a:rPr>
              <a:t> </a:t>
            </a:r>
            <a:r>
              <a:rPr lang="en-US" altLang="en-US" sz="1765" b="0" dirty="0">
                <a:solidFill>
                  <a:srgbClr val="FFFFFF"/>
                </a:solidFill>
                <a:latin typeface="Times New Roman" panose="02020603050405020304" pitchFamily="18" charset="0"/>
              </a:rPr>
              <a:t>     </a:t>
            </a:r>
            <a:endParaRPr lang="en-US" altLang="en-US" sz="3529" dirty="0">
              <a:solidFill>
                <a:srgbClr val="FFFFFF"/>
              </a:solidFill>
              <a:latin typeface="Times New Roman" panose="02020603050405020304" pitchFamily="18" charset="0"/>
            </a:endParaRPr>
          </a:p>
        </p:txBody>
      </p:sp>
      <p:sp>
        <p:nvSpPr>
          <p:cNvPr id="336901" name="Text Box 5"/>
          <p:cNvSpPr txBox="1">
            <a:spLocks noChangeArrowheads="1"/>
          </p:cNvSpPr>
          <p:nvPr/>
        </p:nvSpPr>
        <p:spPr bwMode="auto">
          <a:xfrm>
            <a:off x="3518559" y="28016"/>
            <a:ext cx="5042819" cy="5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1471" b="0" dirty="0">
                <a:solidFill>
                  <a:srgbClr val="000000"/>
                </a:solidFill>
                <a:latin typeface="Arial Black" panose="020B0A04020102020204" pitchFamily="34" charset="0"/>
              </a:rPr>
              <a:t>HOW  TO  CLOSE  THE  BACK  DOOR  TO RETAIN  VISITORS  AND  NEW  CONVERTS ?</a:t>
            </a:r>
          </a:p>
        </p:txBody>
      </p:sp>
    </p:spTree>
  </p:cSld>
  <p:clrMapOvr>
    <a:masterClrMapping/>
  </p:clrMapOvr>
  <p:transition spd="slow">
    <p:checker/>
    <p:sndAc>
      <p:stSnd>
        <p:snd r:embed="rId3" name="projctor.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3865933" y="70623"/>
            <a:ext cx="4404102" cy="70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324" b="0" dirty="0">
                <a:solidFill>
                  <a:srgbClr val="000000"/>
                </a:solidFill>
                <a:latin typeface="Arial Black" panose="020B0A04020102020204" pitchFamily="34" charset="0"/>
              </a:rPr>
              <a:t>CARE  TEAM  MINISTRY</a:t>
            </a:r>
          </a:p>
          <a:p>
            <a:pPr algn="ctr" defTabSz="672358" eaLnBrk="0" fontAlgn="base" hangingPunct="0">
              <a:spcBef>
                <a:spcPct val="0"/>
              </a:spcBef>
              <a:spcAft>
                <a:spcPct val="0"/>
              </a:spcAft>
            </a:pPr>
            <a:r>
              <a:rPr lang="en-US" altLang="en-US" sz="1324" b="0" dirty="0">
                <a:solidFill>
                  <a:srgbClr val="000000"/>
                </a:solidFill>
                <a:latin typeface="Arial Black" panose="020B0A04020102020204" pitchFamily="34" charset="0"/>
              </a:rPr>
              <a:t>MINISTERING  TO  THE  NEEDS  OF  VISITORS</a:t>
            </a:r>
          </a:p>
          <a:p>
            <a:pPr algn="ctr" defTabSz="672358" eaLnBrk="0" fontAlgn="base" hangingPunct="0">
              <a:spcBef>
                <a:spcPct val="0"/>
              </a:spcBef>
              <a:spcAft>
                <a:spcPct val="0"/>
              </a:spcAft>
            </a:pPr>
            <a:endParaRPr lang="en-US" altLang="en-US" sz="147" b="0" dirty="0">
              <a:solidFill>
                <a:srgbClr val="000000"/>
              </a:solidFill>
              <a:latin typeface="Arial Black" panose="020B0A04020102020204" pitchFamily="34" charset="0"/>
            </a:endParaRPr>
          </a:p>
          <a:p>
            <a:pPr algn="ctr" defTabSz="672358" eaLnBrk="0" fontAlgn="base" hangingPunct="0">
              <a:spcBef>
                <a:spcPct val="0"/>
              </a:spcBef>
              <a:spcAft>
                <a:spcPct val="0"/>
              </a:spcAft>
            </a:pPr>
            <a:r>
              <a:rPr lang="en-US" altLang="en-US" sz="1324" b="0" dirty="0">
                <a:solidFill>
                  <a:srgbClr val="000000"/>
                </a:solidFill>
                <a:latin typeface="Arial Black" panose="020B0A04020102020204" pitchFamily="34" charset="0"/>
              </a:rPr>
              <a:t>FOLLOW-UP PLAN</a:t>
            </a:r>
          </a:p>
        </p:txBody>
      </p:sp>
      <p:sp>
        <p:nvSpPr>
          <p:cNvPr id="338947" name="Text Box 3"/>
          <p:cNvSpPr txBox="1">
            <a:spLocks noChangeArrowheads="1"/>
          </p:cNvSpPr>
          <p:nvPr/>
        </p:nvSpPr>
        <p:spPr bwMode="auto">
          <a:xfrm>
            <a:off x="3462528" y="793778"/>
            <a:ext cx="5210913" cy="1606246"/>
          </a:xfrm>
          <a:prstGeom prst="rect">
            <a:avLst/>
          </a:prstGeom>
          <a:gradFill rotWithShape="0">
            <a:gsLst>
              <a:gs pos="0">
                <a:srgbClr val="008000"/>
              </a:gs>
              <a:gs pos="100000">
                <a:srgbClr val="003B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471" b="0" u="sng" dirty="0">
                <a:solidFill>
                  <a:srgbClr val="FFFFFF"/>
                </a:solidFill>
                <a:latin typeface="Arial Black" panose="020B0A04020102020204" pitchFamily="34" charset="0"/>
              </a:rPr>
              <a:t>IMPACT MINISTRY – FIRST SERVICE</a:t>
            </a:r>
            <a:r>
              <a:rPr lang="en-US" altLang="en-US" sz="1471" b="0" dirty="0">
                <a:solidFill>
                  <a:srgbClr val="FFFFFF"/>
                </a:solidFill>
                <a:latin typeface="Arial Black" panose="020B0A04020102020204" pitchFamily="34" charset="0"/>
              </a:rPr>
              <a:t> </a:t>
            </a:r>
            <a:r>
              <a:rPr lang="en-US" altLang="en-US" sz="809" b="0" dirty="0">
                <a:solidFill>
                  <a:srgbClr val="FFFFFF"/>
                </a:solidFill>
                <a:latin typeface="Arial Black" panose="020B0A04020102020204" pitchFamily="34" charset="0"/>
              </a:rPr>
              <a:t>(Before, During, After)</a:t>
            </a:r>
          </a:p>
          <a:p>
            <a:pPr defTabSz="672358" eaLnBrk="0" fontAlgn="base" hangingPunct="0">
              <a:spcBef>
                <a:spcPct val="0"/>
              </a:spcBef>
              <a:spcAft>
                <a:spcPct val="0"/>
              </a:spcAft>
            </a:pPr>
            <a:r>
              <a:rPr lang="en-US" altLang="en-US" sz="1471" b="0" dirty="0">
                <a:solidFill>
                  <a:srgbClr val="FFFFFF"/>
                </a:solidFill>
                <a:latin typeface="Arial Black" panose="020B0A04020102020204" pitchFamily="34" charset="0"/>
              </a:rPr>
              <a:t>  </a:t>
            </a:r>
            <a:r>
              <a:rPr lang="en-US" altLang="en-US" sz="1176" b="0" dirty="0">
                <a:solidFill>
                  <a:srgbClr val="FFFFFF"/>
                </a:solidFill>
                <a:latin typeface="Arial Black" panose="020B0A04020102020204" pitchFamily="34" charset="0"/>
              </a:rPr>
              <a:t>- Start to build a relationship with them by finding out as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much about them as possible   (listen 80%, talk 20%)</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  Find out about their needs:</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Don’t tell them what they need, ask them what they need.</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The important </a:t>
            </a:r>
            <a:r>
              <a:rPr lang="en-US" altLang="en-US" sz="1176" b="0" u="sng" dirty="0">
                <a:solidFill>
                  <a:srgbClr val="FFFFFF"/>
                </a:solidFill>
                <a:latin typeface="Arial Black" panose="020B0A04020102020204" pitchFamily="34" charset="0"/>
              </a:rPr>
              <a:t>Key Question</a:t>
            </a:r>
            <a:r>
              <a:rPr lang="en-US" altLang="en-US" sz="1176" b="0" dirty="0">
                <a:solidFill>
                  <a:srgbClr val="FFFFFF"/>
                </a:solidFill>
                <a:latin typeface="Arial Black" panose="020B0A04020102020204" pitchFamily="34" charset="0"/>
              </a:rPr>
              <a:t> before they leave: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“Do you have a need I can pray for?”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“I will also give it to our prayer team to pray for.”</a:t>
            </a:r>
            <a:endParaRPr lang="en-US" altLang="en-US" sz="1471" b="0" dirty="0">
              <a:solidFill>
                <a:srgbClr val="FFFFFF"/>
              </a:solidFill>
              <a:latin typeface="Arial Black" panose="020B0A04020102020204" pitchFamily="34" charset="0"/>
            </a:endParaRPr>
          </a:p>
        </p:txBody>
      </p:sp>
      <p:sp>
        <p:nvSpPr>
          <p:cNvPr id="338948" name="Text Box 4"/>
          <p:cNvSpPr txBox="1">
            <a:spLocks noChangeArrowheads="1"/>
          </p:cNvSpPr>
          <p:nvPr/>
        </p:nvSpPr>
        <p:spPr bwMode="auto">
          <a:xfrm>
            <a:off x="3462528" y="2512071"/>
            <a:ext cx="5210913" cy="2737646"/>
          </a:xfrm>
          <a:prstGeom prst="rect">
            <a:avLst/>
          </a:prstGeom>
          <a:gradFill rotWithShape="0">
            <a:gsLst>
              <a:gs pos="0">
                <a:srgbClr val="0000FF"/>
              </a:gs>
              <a:gs pos="100000">
                <a:srgbClr val="000076"/>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471" b="0" u="sng" dirty="0">
                <a:solidFill>
                  <a:srgbClr val="FFFFFF"/>
                </a:solidFill>
                <a:latin typeface="Arial Black" panose="020B0A04020102020204" pitchFamily="34" charset="0"/>
              </a:rPr>
              <a:t>PURSUIT MINISTRY – WEEK 1</a:t>
            </a:r>
          </a:p>
          <a:p>
            <a:pPr defTabSz="672358" eaLnBrk="0" fontAlgn="base" hangingPunct="0">
              <a:spcBef>
                <a:spcPct val="0"/>
              </a:spcBef>
              <a:spcAft>
                <a:spcPct val="0"/>
              </a:spcAft>
            </a:pPr>
            <a:r>
              <a:rPr lang="en-US" altLang="en-US" sz="1471" b="0" dirty="0">
                <a:solidFill>
                  <a:srgbClr val="FFFFFF"/>
                </a:solidFill>
                <a:latin typeface="Arial Black" panose="020B0A04020102020204" pitchFamily="34" charset="0"/>
              </a:rPr>
              <a:t>  </a:t>
            </a:r>
            <a:r>
              <a:rPr lang="en-US" altLang="en-US" sz="1176" b="0" dirty="0">
                <a:solidFill>
                  <a:srgbClr val="FFFFFF"/>
                </a:solidFill>
                <a:latin typeface="Arial Black" panose="020B0A04020102020204" pitchFamily="34" charset="0"/>
              </a:rPr>
              <a:t>-  Follow-up will be made only by team members that have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met and talked to them at church.</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  If they have expressed no needs for us to pray for:</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Make </a:t>
            </a:r>
            <a:r>
              <a:rPr lang="en-US" altLang="en-US" sz="1176" b="0" u="sng" dirty="0">
                <a:solidFill>
                  <a:srgbClr val="FFFFFF"/>
                </a:solidFill>
                <a:latin typeface="Arial Black" panose="020B0A04020102020204" pitchFamily="34" charset="0"/>
              </a:rPr>
              <a:t>at least one contact</a:t>
            </a:r>
            <a:r>
              <a:rPr lang="en-US" altLang="en-US" sz="1176" b="0" dirty="0">
                <a:solidFill>
                  <a:srgbClr val="FFFFFF"/>
                </a:solidFill>
                <a:latin typeface="Arial Black" panose="020B0A04020102020204" pitchFamily="34" charset="0"/>
              </a:rPr>
              <a:t> (phone call, etc.)</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Calling them by name,  “We’re praying for you, do you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have a need for our prayer team to pray for?”</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  If they have expressed needs for us to pray for:</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Make </a:t>
            </a:r>
            <a:r>
              <a:rPr lang="en-US" altLang="en-US" sz="1176" b="0" u="sng" dirty="0">
                <a:solidFill>
                  <a:srgbClr val="FFFFFF"/>
                </a:solidFill>
                <a:latin typeface="Arial Black" panose="020B0A04020102020204" pitchFamily="34" charset="0"/>
              </a:rPr>
              <a:t>two or more contacts</a:t>
            </a:r>
            <a:r>
              <a:rPr lang="en-US" altLang="en-US" sz="1176" b="0" dirty="0">
                <a:solidFill>
                  <a:srgbClr val="FFFFFF"/>
                </a:solidFill>
                <a:latin typeface="Arial Black" panose="020B0A04020102020204" pitchFamily="34" charset="0"/>
              </a:rPr>
              <a:t>, calling them by name,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repeating their needs and that we are praying for them.</a:t>
            </a:r>
          </a:p>
          <a:p>
            <a:pP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471" b="0" u="sng" dirty="0">
                <a:solidFill>
                  <a:srgbClr val="FFFFFF"/>
                </a:solidFill>
                <a:latin typeface="Arial Black" panose="020B0A04020102020204" pitchFamily="34" charset="0"/>
              </a:rPr>
              <a:t>PURSUIT MINISTRY – WEEKS 2-4</a:t>
            </a:r>
          </a:p>
          <a:p>
            <a:pPr defTabSz="672358" eaLnBrk="0" fontAlgn="base" hangingPunct="0">
              <a:spcBef>
                <a:spcPct val="0"/>
              </a:spcBef>
              <a:spcAft>
                <a:spcPct val="0"/>
              </a:spcAft>
            </a:pPr>
            <a:r>
              <a:rPr lang="en-US" altLang="en-US" sz="1471" b="0" dirty="0">
                <a:solidFill>
                  <a:srgbClr val="FFFFFF"/>
                </a:solidFill>
                <a:latin typeface="Arial Black" panose="020B0A04020102020204" pitchFamily="34" charset="0"/>
              </a:rPr>
              <a:t>   </a:t>
            </a:r>
            <a:r>
              <a:rPr lang="en-US" altLang="en-US" sz="1176" b="0" dirty="0">
                <a:solidFill>
                  <a:srgbClr val="FFFFFF"/>
                </a:solidFill>
                <a:latin typeface="Arial Black" panose="020B0A04020102020204" pitchFamily="34" charset="0"/>
              </a:rPr>
              <a:t>-</a:t>
            </a:r>
            <a:r>
              <a:rPr lang="en-US" altLang="en-US" sz="1471" b="0" dirty="0">
                <a:solidFill>
                  <a:srgbClr val="FFFFFF"/>
                </a:solidFill>
                <a:latin typeface="Arial Black" panose="020B0A04020102020204" pitchFamily="34" charset="0"/>
              </a:rPr>
              <a:t> </a:t>
            </a:r>
            <a:r>
              <a:rPr lang="en-US" altLang="en-US" sz="1176" b="0" dirty="0">
                <a:solidFill>
                  <a:srgbClr val="FFFFFF"/>
                </a:solidFill>
                <a:latin typeface="Arial Black" panose="020B0A04020102020204" pitchFamily="34" charset="0"/>
              </a:rPr>
              <a:t>Same as week one, but make only one to two contacts  </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each week as appropriate</a:t>
            </a:r>
            <a:r>
              <a:rPr lang="en-US" altLang="en-US" sz="1471" b="0" dirty="0">
                <a:solidFill>
                  <a:srgbClr val="FFFFFF"/>
                </a:solidFill>
                <a:latin typeface="Arial Black" panose="020B0A04020102020204" pitchFamily="34" charset="0"/>
              </a:rPr>
              <a:t>. </a:t>
            </a:r>
            <a:endParaRPr lang="en-US" altLang="en-US" sz="3529" dirty="0">
              <a:solidFill>
                <a:srgbClr val="FFFFFF"/>
              </a:solidFill>
              <a:latin typeface="Times New Roman" panose="02020603050405020304" pitchFamily="18" charset="0"/>
            </a:endParaRPr>
          </a:p>
        </p:txBody>
      </p:sp>
      <p:sp>
        <p:nvSpPr>
          <p:cNvPr id="338949" name="Text Box 5"/>
          <p:cNvSpPr txBox="1">
            <a:spLocks noChangeArrowheads="1"/>
          </p:cNvSpPr>
          <p:nvPr/>
        </p:nvSpPr>
        <p:spPr bwMode="auto">
          <a:xfrm>
            <a:off x="3462528" y="5341652"/>
            <a:ext cx="5210913" cy="1425299"/>
          </a:xfrm>
          <a:prstGeom prst="rect">
            <a:avLst/>
          </a:prstGeom>
          <a:gradFill rotWithShape="0">
            <a:gsLst>
              <a:gs pos="0">
                <a:srgbClr val="FF0000"/>
              </a:gs>
              <a:gs pos="100000">
                <a:srgbClr val="7600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471" b="0" u="sng" dirty="0">
                <a:solidFill>
                  <a:srgbClr val="FFFFFF"/>
                </a:solidFill>
                <a:latin typeface="Arial Black" panose="020B0A04020102020204" pitchFamily="34" charset="0"/>
              </a:rPr>
              <a:t>DISCIPLESHIP MINISTRY – WEEKS 5-52</a:t>
            </a:r>
          </a:p>
          <a:p>
            <a:pPr algn="just" defTabSz="672358" eaLnBrk="0" fontAlgn="base" hangingPunct="0">
              <a:spcBef>
                <a:spcPct val="0"/>
              </a:spcBef>
              <a:spcAft>
                <a:spcPct val="0"/>
              </a:spcAft>
            </a:pPr>
            <a:r>
              <a:rPr lang="en-US" altLang="en-US" sz="1471" b="0" dirty="0">
                <a:solidFill>
                  <a:srgbClr val="FFFFFF"/>
                </a:solidFill>
                <a:latin typeface="Arial Black" panose="020B0A04020102020204" pitchFamily="34" charset="0"/>
              </a:rPr>
              <a:t>   </a:t>
            </a:r>
            <a:r>
              <a:rPr lang="en-US" altLang="en-US" sz="1176" b="0" dirty="0">
                <a:solidFill>
                  <a:srgbClr val="FFFFFF"/>
                </a:solidFill>
                <a:latin typeface="Arial Black" panose="020B0A04020102020204" pitchFamily="34" charset="0"/>
              </a:rPr>
              <a:t>- There will be a Mentor assigned to track them and their </a:t>
            </a:r>
          </a:p>
          <a:p>
            <a:pPr algn="just"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personal needs, and other needs such as finding them </a:t>
            </a:r>
          </a:p>
          <a:p>
            <a:pPr algn="just"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a Home Bible Study teacher, friendship and fellowship</a:t>
            </a:r>
          </a:p>
          <a:p>
            <a:pPr algn="just"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in someone’s home or going out to eat,  an initial </a:t>
            </a:r>
          </a:p>
          <a:p>
            <a:pPr algn="just"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meeting with the pastor in the first month, etc.  Help </a:t>
            </a:r>
          </a:p>
          <a:p>
            <a:pPr algn="just"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them to establish friendships in the church.</a:t>
            </a:r>
            <a:endParaRPr lang="en-US" altLang="en-US" sz="3529"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3574591" y="448251"/>
            <a:ext cx="1232689" cy="1008564"/>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882" dirty="0">
              <a:solidFill>
                <a:srgbClr val="FFFFFF"/>
              </a:solidFill>
              <a:latin typeface="Times New Roman" panose="02020603050405020304" pitchFamily="18" charset="0"/>
            </a:endParaRPr>
          </a:p>
        </p:txBody>
      </p:sp>
      <p:sp>
        <p:nvSpPr>
          <p:cNvPr id="340995" name="Rectangle 3"/>
          <p:cNvSpPr>
            <a:spLocks noChangeArrowheads="1"/>
          </p:cNvSpPr>
          <p:nvPr/>
        </p:nvSpPr>
        <p:spPr bwMode="auto">
          <a:xfrm>
            <a:off x="4134904" y="2969660"/>
            <a:ext cx="1232689" cy="1008564"/>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340996" name="Rectangle 4"/>
          <p:cNvSpPr>
            <a:spLocks noChangeArrowheads="1"/>
          </p:cNvSpPr>
          <p:nvPr/>
        </p:nvSpPr>
        <p:spPr bwMode="auto">
          <a:xfrm>
            <a:off x="4471092" y="4818694"/>
            <a:ext cx="1232689" cy="100856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882" dirty="0">
              <a:solidFill>
                <a:srgbClr val="000000"/>
              </a:solidFill>
              <a:latin typeface="Times New Roman" panose="02020603050405020304" pitchFamily="18" charset="0"/>
            </a:endParaRPr>
          </a:p>
        </p:txBody>
      </p:sp>
      <p:sp>
        <p:nvSpPr>
          <p:cNvPr id="340997" name="Text Box 5"/>
          <p:cNvSpPr txBox="1">
            <a:spLocks noChangeArrowheads="1"/>
          </p:cNvSpPr>
          <p:nvPr/>
        </p:nvSpPr>
        <p:spPr bwMode="auto">
          <a:xfrm>
            <a:off x="3576370" y="392220"/>
            <a:ext cx="1092554" cy="106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471" u="sng" dirty="0">
                <a:solidFill>
                  <a:srgbClr val="FFFFFF"/>
                </a:solidFill>
                <a:latin typeface="Times New Roman" panose="02020603050405020304" pitchFamily="18" charset="0"/>
              </a:rPr>
              <a:t>IMPACT</a:t>
            </a:r>
          </a:p>
          <a:p>
            <a:pPr algn="ctr" defTabSz="672358" eaLnBrk="0" fontAlgn="base" hangingPunct="0">
              <a:spcBef>
                <a:spcPct val="0"/>
              </a:spcBef>
              <a:spcAft>
                <a:spcPct val="0"/>
              </a:spcAft>
            </a:pPr>
            <a:r>
              <a:rPr lang="en-US" altLang="en-US" sz="1471" u="sng" dirty="0">
                <a:solidFill>
                  <a:srgbClr val="FFFFFF"/>
                </a:solidFill>
                <a:latin typeface="Times New Roman" panose="02020603050405020304" pitchFamily="18" charset="0"/>
              </a:rPr>
              <a:t>MINISTRY</a:t>
            </a:r>
          </a:p>
          <a:p>
            <a:pPr algn="ctr" defTabSz="672358" eaLnBrk="0" fontAlgn="base" hangingPunct="0">
              <a:spcBef>
                <a:spcPct val="0"/>
              </a:spcBef>
              <a:spcAft>
                <a:spcPct val="0"/>
              </a:spcAft>
            </a:pPr>
            <a:endParaRPr lang="en-US" altLang="en-US" sz="588" u="sng" dirty="0">
              <a:solidFill>
                <a:srgbClr val="FFFFFF"/>
              </a:solidFill>
              <a:latin typeface="Times New Roman" panose="02020603050405020304" pitchFamily="18" charset="0"/>
            </a:endParaRPr>
          </a:p>
          <a:p>
            <a:pPr algn="ct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rPr>
              <a:t>FIRST</a:t>
            </a:r>
          </a:p>
          <a:p>
            <a:pPr algn="ct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rPr>
              <a:t>SERVICE</a:t>
            </a:r>
          </a:p>
        </p:txBody>
      </p:sp>
      <p:sp>
        <p:nvSpPr>
          <p:cNvPr id="340998" name="Text Box 6"/>
          <p:cNvSpPr txBox="1">
            <a:spLocks noChangeArrowheads="1"/>
          </p:cNvSpPr>
          <p:nvPr/>
        </p:nvSpPr>
        <p:spPr bwMode="auto">
          <a:xfrm>
            <a:off x="3910779" y="1680940"/>
            <a:ext cx="1132300" cy="106372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471" u="sng" dirty="0">
                <a:solidFill>
                  <a:srgbClr val="FFFFFF"/>
                </a:solidFill>
                <a:latin typeface="Times New Roman" panose="02020603050405020304" pitchFamily="18" charset="0"/>
              </a:rPr>
              <a:t>PURSUIT</a:t>
            </a:r>
          </a:p>
          <a:p>
            <a:pPr algn="ctr" defTabSz="672358" eaLnBrk="0" fontAlgn="base" hangingPunct="0">
              <a:spcBef>
                <a:spcPct val="0"/>
              </a:spcBef>
              <a:spcAft>
                <a:spcPct val="0"/>
              </a:spcAft>
            </a:pPr>
            <a:r>
              <a:rPr lang="en-US" altLang="en-US" sz="1471" u="sng" dirty="0">
                <a:solidFill>
                  <a:srgbClr val="FFFFFF"/>
                </a:solidFill>
                <a:latin typeface="Times New Roman" panose="02020603050405020304" pitchFamily="18" charset="0"/>
              </a:rPr>
              <a:t>MINISTRY</a:t>
            </a:r>
          </a:p>
          <a:p>
            <a:pPr algn="ctr" defTabSz="672358" eaLnBrk="0" fontAlgn="base" hangingPunct="0">
              <a:spcBef>
                <a:spcPct val="0"/>
              </a:spcBef>
              <a:spcAft>
                <a:spcPct val="0"/>
              </a:spcAft>
            </a:pPr>
            <a:endParaRPr lang="en-US" altLang="en-US" sz="588" u="sng" dirty="0">
              <a:solidFill>
                <a:srgbClr val="FFFFFF"/>
              </a:solidFill>
              <a:latin typeface="Times New Roman" panose="02020603050405020304" pitchFamily="18" charset="0"/>
            </a:endParaRPr>
          </a:p>
          <a:p>
            <a:pPr algn="ct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rPr>
              <a:t>WEEK </a:t>
            </a:r>
          </a:p>
          <a:p>
            <a:pPr algn="ct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rPr>
              <a:t>1</a:t>
            </a:r>
          </a:p>
        </p:txBody>
      </p:sp>
      <p:sp>
        <p:nvSpPr>
          <p:cNvPr id="340999" name="Text Box 7"/>
          <p:cNvSpPr txBox="1">
            <a:spLocks noChangeArrowheads="1"/>
          </p:cNvSpPr>
          <p:nvPr/>
        </p:nvSpPr>
        <p:spPr bwMode="auto">
          <a:xfrm>
            <a:off x="4231237" y="2969661"/>
            <a:ext cx="1092554" cy="106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471" u="sng" dirty="0">
                <a:solidFill>
                  <a:srgbClr val="FFFFFF"/>
                </a:solidFill>
                <a:latin typeface="Times New Roman" panose="02020603050405020304" pitchFamily="18" charset="0"/>
              </a:rPr>
              <a:t>PURSUIT</a:t>
            </a:r>
          </a:p>
          <a:p>
            <a:pPr algn="ctr" defTabSz="672358" eaLnBrk="0" fontAlgn="base" hangingPunct="0">
              <a:spcBef>
                <a:spcPct val="0"/>
              </a:spcBef>
              <a:spcAft>
                <a:spcPct val="0"/>
              </a:spcAft>
            </a:pPr>
            <a:r>
              <a:rPr lang="en-US" altLang="en-US" sz="1471" u="sng" dirty="0">
                <a:solidFill>
                  <a:srgbClr val="FFFFFF"/>
                </a:solidFill>
                <a:latin typeface="Times New Roman" panose="02020603050405020304" pitchFamily="18" charset="0"/>
              </a:rPr>
              <a:t>MINISTRY</a:t>
            </a:r>
          </a:p>
          <a:p>
            <a:pPr algn="ctr" defTabSz="672358" eaLnBrk="0" fontAlgn="base" hangingPunct="0">
              <a:spcBef>
                <a:spcPct val="0"/>
              </a:spcBef>
              <a:spcAft>
                <a:spcPct val="0"/>
              </a:spcAft>
            </a:pPr>
            <a:endParaRPr lang="en-US" altLang="en-US" sz="588" dirty="0">
              <a:solidFill>
                <a:srgbClr val="FFFFFF"/>
              </a:solidFill>
              <a:latin typeface="Times New Roman" panose="02020603050405020304" pitchFamily="18" charset="0"/>
            </a:endParaRPr>
          </a:p>
          <a:p>
            <a:pPr algn="ct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rPr>
              <a:t>WEEKS </a:t>
            </a:r>
          </a:p>
          <a:p>
            <a:pPr algn="ctr" defTabSz="672358" eaLnBrk="0" fontAlgn="base" hangingPunct="0">
              <a:spcBef>
                <a:spcPct val="0"/>
              </a:spcBef>
              <a:spcAft>
                <a:spcPct val="0"/>
              </a:spcAft>
            </a:pPr>
            <a:r>
              <a:rPr lang="en-US" altLang="en-US" sz="1471" dirty="0">
                <a:solidFill>
                  <a:srgbClr val="FFFFFF"/>
                </a:solidFill>
                <a:latin typeface="Times New Roman" panose="02020603050405020304" pitchFamily="18" charset="0"/>
              </a:rPr>
              <a:t>2-5</a:t>
            </a:r>
          </a:p>
        </p:txBody>
      </p:sp>
      <p:sp>
        <p:nvSpPr>
          <p:cNvPr id="341000" name="Text Box 8"/>
          <p:cNvSpPr txBox="1">
            <a:spLocks noChangeArrowheads="1"/>
          </p:cNvSpPr>
          <p:nvPr/>
        </p:nvSpPr>
        <p:spPr bwMode="auto">
          <a:xfrm>
            <a:off x="4409165" y="4818694"/>
            <a:ext cx="1333197" cy="97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324" u="sng" dirty="0">
                <a:solidFill>
                  <a:srgbClr val="000000"/>
                </a:solidFill>
                <a:latin typeface="Times New Roman" panose="02020603050405020304" pitchFamily="18" charset="0"/>
              </a:rPr>
              <a:t>DISCIPLESHIP</a:t>
            </a:r>
          </a:p>
          <a:p>
            <a:pPr algn="ctr" defTabSz="672358" eaLnBrk="0" fontAlgn="base" hangingPunct="0">
              <a:spcBef>
                <a:spcPct val="0"/>
              </a:spcBef>
              <a:spcAft>
                <a:spcPct val="0"/>
              </a:spcAft>
            </a:pPr>
            <a:r>
              <a:rPr lang="en-US" altLang="en-US" sz="1324" u="sng" dirty="0">
                <a:solidFill>
                  <a:srgbClr val="000000"/>
                </a:solidFill>
                <a:latin typeface="Times New Roman" panose="02020603050405020304" pitchFamily="18" charset="0"/>
              </a:rPr>
              <a:t>MINISTRY</a:t>
            </a:r>
          </a:p>
          <a:p>
            <a:pPr algn="ctr" defTabSz="672358" eaLnBrk="0" fontAlgn="base" hangingPunct="0">
              <a:spcBef>
                <a:spcPct val="0"/>
              </a:spcBef>
              <a:spcAft>
                <a:spcPct val="0"/>
              </a:spcAft>
            </a:pPr>
            <a:endParaRPr lang="en-US" altLang="en-US" sz="588" u="sng" dirty="0">
              <a:solidFill>
                <a:srgbClr val="000000"/>
              </a:solidFill>
              <a:latin typeface="Times New Roman" panose="02020603050405020304" pitchFamily="18" charset="0"/>
            </a:endParaRPr>
          </a:p>
          <a:p>
            <a:pPr algn="ctr" defTabSz="672358" eaLnBrk="0" fontAlgn="base" hangingPunct="0">
              <a:spcBef>
                <a:spcPct val="0"/>
              </a:spcBef>
              <a:spcAft>
                <a:spcPct val="0"/>
              </a:spcAft>
            </a:pPr>
            <a:r>
              <a:rPr lang="en-US" altLang="en-US" sz="1324" dirty="0">
                <a:solidFill>
                  <a:srgbClr val="000000"/>
                </a:solidFill>
                <a:latin typeface="Times New Roman" panose="02020603050405020304" pitchFamily="18" charset="0"/>
              </a:rPr>
              <a:t>WEEKS</a:t>
            </a:r>
          </a:p>
          <a:p>
            <a:pPr algn="ctr" defTabSz="672358" eaLnBrk="0" fontAlgn="base" hangingPunct="0">
              <a:spcBef>
                <a:spcPct val="0"/>
              </a:spcBef>
              <a:spcAft>
                <a:spcPct val="0"/>
              </a:spcAft>
            </a:pPr>
            <a:r>
              <a:rPr lang="en-US" altLang="en-US" sz="1324" dirty="0">
                <a:solidFill>
                  <a:srgbClr val="000000"/>
                </a:solidFill>
                <a:latin typeface="Times New Roman" panose="02020603050405020304" pitchFamily="18" charset="0"/>
              </a:rPr>
              <a:t>6-52</a:t>
            </a:r>
          </a:p>
        </p:txBody>
      </p:sp>
      <p:sp>
        <p:nvSpPr>
          <p:cNvPr id="341001" name="Text Box 9"/>
          <p:cNvSpPr txBox="1">
            <a:spLocks noChangeArrowheads="1"/>
          </p:cNvSpPr>
          <p:nvPr/>
        </p:nvSpPr>
        <p:spPr bwMode="auto">
          <a:xfrm>
            <a:off x="3462528" y="0"/>
            <a:ext cx="5354233" cy="33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765" b="0" u="sng" dirty="0">
                <a:solidFill>
                  <a:srgbClr val="000000"/>
                </a:solidFill>
              </a:rPr>
              <a:t>CARE MINISTRY – PHASE 1 (Care Teams)</a:t>
            </a:r>
          </a:p>
        </p:txBody>
      </p:sp>
      <p:sp>
        <p:nvSpPr>
          <p:cNvPr id="341002" name="Text Box 10"/>
          <p:cNvSpPr txBox="1">
            <a:spLocks noChangeArrowheads="1"/>
          </p:cNvSpPr>
          <p:nvPr/>
        </p:nvSpPr>
        <p:spPr bwMode="auto">
          <a:xfrm>
            <a:off x="4807280" y="336188"/>
            <a:ext cx="3966930" cy="133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 GREET &amp; INTRODUCE TO 2-3 MEMBERS OF CARE TEAM </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  ESCORT CHILDREN TO SS, ADULTS TO AUDITORIUM</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  PRAY FOR THEIR NEEDS (before or after the service)</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 SIT WITH THEM (if possible, or introduce them to someone)</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 PASTOR RECOGNIZES VISITORS (Refer to Visitor Prayer</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Request Card.  Pass out cards and identify any visitors missed)</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 HOSPITALITY ROOM  (Snacks, Drinks - Pastor &amp; Care Team)</a:t>
            </a:r>
          </a:p>
          <a:p>
            <a:pPr defTabSz="672358" eaLnBrk="0" fontAlgn="base" hangingPunct="0">
              <a:spcBef>
                <a:spcPct val="0"/>
              </a:spcBef>
              <a:spcAft>
                <a:spcPct val="0"/>
              </a:spcAft>
            </a:pPr>
            <a:r>
              <a:rPr lang="en-US" altLang="en-US" sz="1029" dirty="0">
                <a:solidFill>
                  <a:srgbClr val="CC0000"/>
                </a:solidFill>
                <a:latin typeface="Times New Roman" panose="02020603050405020304" pitchFamily="18" charset="0"/>
              </a:rPr>
              <a:t>    The 2 care team members assigned to follow-up get to know them</a:t>
            </a:r>
          </a:p>
        </p:txBody>
      </p:sp>
      <p:sp>
        <p:nvSpPr>
          <p:cNvPr id="341003" name="Text Box 11"/>
          <p:cNvSpPr txBox="1">
            <a:spLocks noChangeArrowheads="1"/>
          </p:cNvSpPr>
          <p:nvPr/>
        </p:nvSpPr>
        <p:spPr bwMode="auto">
          <a:xfrm>
            <a:off x="5243857" y="1680940"/>
            <a:ext cx="3021158" cy="11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u="sng" dirty="0">
                <a:solidFill>
                  <a:srgbClr val="3333CC"/>
                </a:solidFill>
                <a:latin typeface="Times New Roman" panose="02020603050405020304" pitchFamily="18" charset="0"/>
              </a:rPr>
              <a:t>2 OR MORE DEPOSITS OF LOVE WEEK 1</a:t>
            </a:r>
            <a:r>
              <a:rPr lang="en-US" altLang="en-US" sz="1029" dirty="0">
                <a:solidFill>
                  <a:srgbClr val="3333CC"/>
                </a:solidFill>
                <a:latin typeface="Times New Roman" panose="02020603050405020304" pitchFamily="18" charset="0"/>
              </a:rPr>
              <a:t>:</a:t>
            </a:r>
          </a:p>
          <a:p>
            <a:pPr defTabSz="672358" eaLnBrk="0" fontAlgn="base" hangingPunct="0">
              <a:spcBef>
                <a:spcPct val="0"/>
              </a:spcBef>
              <a:spcAft>
                <a:spcPct val="0"/>
              </a:spcAft>
              <a:buFontTx/>
              <a:buChar char="-"/>
            </a:pPr>
            <a:r>
              <a:rPr lang="en-US" altLang="en-US" sz="1029" dirty="0">
                <a:solidFill>
                  <a:srgbClr val="3333CC"/>
                </a:solidFill>
                <a:latin typeface="Times New Roman" panose="02020603050405020304" pitchFamily="18" charset="0"/>
              </a:rPr>
              <a:t> DELIVER COOKIES</a:t>
            </a:r>
          </a:p>
          <a:p>
            <a:pPr defTabSz="672358" eaLnBrk="0" fontAlgn="base" hangingPunct="0">
              <a:spcBef>
                <a:spcPct val="0"/>
              </a:spcBef>
              <a:spcAft>
                <a:spcPct val="0"/>
              </a:spcAft>
              <a:buFontTx/>
              <a:buChar char="-"/>
            </a:pPr>
            <a:r>
              <a:rPr lang="en-US" altLang="en-US" sz="1029" dirty="0">
                <a:solidFill>
                  <a:srgbClr val="3333CC"/>
                </a:solidFill>
                <a:latin typeface="Times New Roman" panose="02020603050405020304" pitchFamily="18" charset="0"/>
              </a:rPr>
              <a:t> PHONE CALL  (Refer to Prayer)</a:t>
            </a:r>
          </a:p>
          <a:p>
            <a:pPr defTabSz="672358" eaLnBrk="0" fontAlgn="base" hangingPunct="0">
              <a:spcBef>
                <a:spcPct val="0"/>
              </a:spcBef>
              <a:spcAft>
                <a:spcPct val="0"/>
              </a:spcAft>
              <a:buFontTx/>
              <a:buChar char="-"/>
            </a:pPr>
            <a:r>
              <a:rPr lang="en-US" altLang="en-US" sz="1029" dirty="0">
                <a:solidFill>
                  <a:srgbClr val="3333CC"/>
                </a:solidFill>
                <a:latin typeface="Times New Roman" panose="02020603050405020304" pitchFamily="18" charset="0"/>
              </a:rPr>
              <a:t> LETTER FROM PASTOR  (Refer to Prayer)</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HOME VISIT  (Simple Prayer for their needs)</a:t>
            </a:r>
          </a:p>
          <a:p>
            <a:pPr defTabSz="672358" eaLnBrk="0" fontAlgn="base" hangingPunct="0">
              <a:spcBef>
                <a:spcPct val="0"/>
              </a:spcBef>
              <a:spcAft>
                <a:spcPct val="0"/>
              </a:spcAft>
              <a:buFontTx/>
              <a:buChar char="-"/>
            </a:pPr>
            <a:r>
              <a:rPr lang="en-US" altLang="en-US" sz="1029" dirty="0">
                <a:solidFill>
                  <a:srgbClr val="3333CC"/>
                </a:solidFill>
                <a:latin typeface="Times New Roman" panose="02020603050405020304" pitchFamily="18" charset="0"/>
              </a:rPr>
              <a:t> INVITE TO CHURCH  (Offer to pick them up or</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meet them in the foyer, we are praying for you.)</a:t>
            </a:r>
          </a:p>
        </p:txBody>
      </p:sp>
      <p:sp>
        <p:nvSpPr>
          <p:cNvPr id="341004" name="Text Box 12"/>
          <p:cNvSpPr txBox="1">
            <a:spLocks noChangeArrowheads="1"/>
          </p:cNvSpPr>
          <p:nvPr/>
        </p:nvSpPr>
        <p:spPr bwMode="auto">
          <a:xfrm>
            <a:off x="5535687" y="2913629"/>
            <a:ext cx="2918566" cy="11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u="sng" dirty="0">
                <a:solidFill>
                  <a:srgbClr val="008000"/>
                </a:solidFill>
                <a:latin typeface="Times New Roman" panose="02020603050405020304" pitchFamily="18" charset="0"/>
              </a:rPr>
              <a:t>1-2  DEPOSITS OF LOVE EACH WEEK</a:t>
            </a:r>
            <a:r>
              <a:rPr lang="en-US" altLang="en-US" sz="1029" dirty="0">
                <a:solidFill>
                  <a:srgbClr val="008000"/>
                </a:solidFill>
                <a:latin typeface="Times New Roman" panose="02020603050405020304" pitchFamily="18" charset="0"/>
              </a:rPr>
              <a:t>:</a:t>
            </a:r>
          </a:p>
          <a:p>
            <a:pPr defTabSz="672358" eaLnBrk="0" fontAlgn="base" hangingPunct="0">
              <a:spcBef>
                <a:spcPct val="0"/>
              </a:spcBef>
              <a:spcAft>
                <a:spcPct val="0"/>
              </a:spcAft>
              <a:buFontTx/>
              <a:buChar char="-"/>
            </a:pPr>
            <a:r>
              <a:rPr lang="en-US" altLang="en-US" sz="1029" dirty="0">
                <a:solidFill>
                  <a:srgbClr val="008000"/>
                </a:solidFill>
                <a:latin typeface="Times New Roman" panose="02020603050405020304" pitchFamily="18" charset="0"/>
              </a:rPr>
              <a:t> HOME VISIT  (Pray with them)</a:t>
            </a:r>
          </a:p>
          <a:p>
            <a:pPr defTabSz="672358" eaLnBrk="0" fontAlgn="base" hangingPunct="0">
              <a:spcBef>
                <a:spcPct val="0"/>
              </a:spcBef>
              <a:spcAft>
                <a:spcPct val="0"/>
              </a:spcAft>
              <a:buFontTx/>
              <a:buChar char="-"/>
            </a:pPr>
            <a:r>
              <a:rPr lang="en-US" altLang="en-US" sz="1029" dirty="0">
                <a:solidFill>
                  <a:srgbClr val="008000"/>
                </a:solidFill>
                <a:latin typeface="Times New Roman" panose="02020603050405020304" pitchFamily="18" charset="0"/>
              </a:rPr>
              <a:t> PHONE CALLS  (We’re praying for you)</a:t>
            </a:r>
          </a:p>
          <a:p>
            <a:pPr defTabSz="672358" eaLnBrk="0" fontAlgn="base" hangingPunct="0">
              <a:spcBef>
                <a:spcPct val="0"/>
              </a:spcBef>
              <a:spcAft>
                <a:spcPct val="0"/>
              </a:spcAft>
              <a:buFontTx/>
              <a:buChar char="-"/>
            </a:pPr>
            <a:r>
              <a:rPr lang="en-US" altLang="en-US" sz="1029" dirty="0">
                <a:solidFill>
                  <a:srgbClr val="008000"/>
                </a:solidFill>
                <a:latin typeface="Times New Roman" panose="02020603050405020304" pitchFamily="18" charset="0"/>
              </a:rPr>
              <a:t> MAILOUT FROM CHURCH (Praying for you)</a:t>
            </a:r>
          </a:p>
          <a:p>
            <a:pPr defTabSz="672358" eaLnBrk="0" fontAlgn="base" hangingPunct="0">
              <a:spcBef>
                <a:spcPct val="0"/>
              </a:spcBef>
              <a:spcAft>
                <a:spcPct val="0"/>
              </a:spcAft>
              <a:buFontTx/>
              <a:buChar char="-"/>
            </a:pPr>
            <a:r>
              <a:rPr lang="en-US" altLang="en-US" sz="1029" dirty="0">
                <a:solidFill>
                  <a:srgbClr val="008000"/>
                </a:solidFill>
                <a:latin typeface="Times New Roman" panose="02020603050405020304" pitchFamily="18" charset="0"/>
              </a:rPr>
              <a:t> PERSONAL NOTES (We’re praying for you)</a:t>
            </a:r>
          </a:p>
          <a:p>
            <a:pPr defTabSz="672358" eaLnBrk="0" fontAlgn="base" hangingPunct="0">
              <a:spcBef>
                <a:spcPct val="0"/>
              </a:spcBef>
              <a:spcAft>
                <a:spcPct val="0"/>
              </a:spcAft>
              <a:buFontTx/>
              <a:buChar char="-"/>
            </a:pPr>
            <a:r>
              <a:rPr lang="en-US" altLang="en-US" sz="1029" dirty="0">
                <a:solidFill>
                  <a:srgbClr val="008000"/>
                </a:solidFill>
                <a:latin typeface="Times New Roman" panose="02020603050405020304" pitchFamily="18" charset="0"/>
              </a:rPr>
              <a:t> TAKE OUT TO EAT AFTER CHURCH OR </a:t>
            </a:r>
          </a:p>
          <a:p>
            <a:pPr defTabSz="672358" eaLnBrk="0" fontAlgn="base" hangingPunct="0">
              <a:spcBef>
                <a:spcPct val="0"/>
              </a:spcBef>
              <a:spcAft>
                <a:spcPct val="0"/>
              </a:spcAft>
            </a:pPr>
            <a:r>
              <a:rPr lang="en-US" altLang="en-US" sz="1029" dirty="0">
                <a:solidFill>
                  <a:srgbClr val="008000"/>
                </a:solidFill>
                <a:latin typeface="Times New Roman" panose="02020603050405020304" pitchFamily="18" charset="0"/>
              </a:rPr>
              <a:t>   DURING THE WEEK</a:t>
            </a:r>
          </a:p>
        </p:txBody>
      </p:sp>
      <p:sp>
        <p:nvSpPr>
          <p:cNvPr id="341005" name="Text Box 13"/>
          <p:cNvSpPr txBox="1">
            <a:spLocks noChangeArrowheads="1"/>
          </p:cNvSpPr>
          <p:nvPr/>
        </p:nvSpPr>
        <p:spPr bwMode="auto">
          <a:xfrm>
            <a:off x="5815843" y="4762663"/>
            <a:ext cx="2969660" cy="18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buFontTx/>
              <a:buChar char="-"/>
            </a:pPr>
            <a:r>
              <a:rPr lang="en-US" altLang="en-US" sz="1029" dirty="0">
                <a:solidFill>
                  <a:srgbClr val="000000"/>
                </a:solidFill>
                <a:latin typeface="Times New Roman" panose="02020603050405020304" pitchFamily="18" charset="0"/>
              </a:rPr>
              <a:t> MENTOR ASSIGNED </a:t>
            </a:r>
            <a:r>
              <a:rPr lang="en-US" altLang="en-US" sz="882" dirty="0">
                <a:solidFill>
                  <a:srgbClr val="CC0000"/>
                </a:solidFill>
                <a:latin typeface="Times New Roman" panose="02020603050405020304" pitchFamily="18" charset="0"/>
              </a:rPr>
              <a:t>(Replaces the care team) </a:t>
            </a:r>
          </a:p>
          <a:p>
            <a:pPr defTabSz="672358" eaLnBrk="0" fontAlgn="base" hangingPunct="0">
              <a:spcBef>
                <a:spcPct val="0"/>
              </a:spcBef>
              <a:spcAft>
                <a:spcPct val="0"/>
              </a:spcAft>
              <a:buFontTx/>
              <a:buChar char="-"/>
            </a:pPr>
            <a:endParaRPr lang="en-US" altLang="en-US" sz="147" dirty="0">
              <a:solidFill>
                <a:srgbClr val="CC0000"/>
              </a:solidFill>
              <a:latin typeface="Times New Roman" panose="02020603050405020304" pitchFamily="18" charset="0"/>
            </a:endParaRPr>
          </a:p>
          <a:p>
            <a:pPr defTabSz="672358" eaLnBrk="0" fontAlgn="base" hangingPunct="0">
              <a:spcBef>
                <a:spcPct val="0"/>
              </a:spcBef>
              <a:spcAft>
                <a:spcPct val="0"/>
              </a:spcAft>
              <a:buFontTx/>
              <a:buChar char="-"/>
            </a:pPr>
            <a:r>
              <a:rPr lang="en-US" altLang="en-US" sz="882" dirty="0">
                <a:solidFill>
                  <a:srgbClr val="000000"/>
                </a:solidFill>
                <a:latin typeface="Times New Roman" panose="02020603050405020304" pitchFamily="18" charset="0"/>
              </a:rPr>
              <a:t> </a:t>
            </a:r>
            <a:r>
              <a:rPr lang="en-US" altLang="en-US" sz="1029" dirty="0">
                <a:solidFill>
                  <a:srgbClr val="000000"/>
                </a:solidFill>
                <a:latin typeface="Times New Roman" panose="02020603050405020304" pitchFamily="18" charset="0"/>
              </a:rPr>
              <a:t>PASTOR’S FELLOWSHIP – 1 time each month </a:t>
            </a:r>
          </a:p>
          <a:p>
            <a:pPr defTabSz="672358" eaLnBrk="0" fontAlgn="base" hangingPunct="0">
              <a:spcBef>
                <a:spcPct val="0"/>
              </a:spcBef>
              <a:spcAft>
                <a:spcPct val="0"/>
              </a:spcAft>
            </a:pPr>
            <a:r>
              <a:rPr lang="en-US" altLang="en-US" sz="1029" dirty="0">
                <a:solidFill>
                  <a:srgbClr val="000000"/>
                </a:solidFill>
                <a:latin typeface="Times New Roman" panose="02020603050405020304" pitchFamily="18" charset="0"/>
              </a:rPr>
              <a:t>    (New Visitors meet once with Pastor)</a:t>
            </a:r>
          </a:p>
          <a:p>
            <a:pPr defTabSz="672358" eaLnBrk="0" fontAlgn="base" hangingPunct="0">
              <a:spcBef>
                <a:spcPct val="0"/>
              </a:spcBef>
              <a:spcAft>
                <a:spcPct val="0"/>
              </a:spcAft>
            </a:pPr>
            <a:endParaRPr lang="en-US" altLang="en-US" sz="147" dirty="0">
              <a:solidFill>
                <a:srgbClr val="000000"/>
              </a:solidFill>
              <a:latin typeface="Times New Roman" panose="02020603050405020304" pitchFamily="18" charset="0"/>
            </a:endParaRPr>
          </a:p>
          <a:p>
            <a:pPr defTabSz="672358" eaLnBrk="0" fontAlgn="base" hangingPunct="0">
              <a:spcBef>
                <a:spcPct val="0"/>
              </a:spcBef>
              <a:spcAft>
                <a:spcPct val="0"/>
              </a:spcAft>
              <a:buFontTx/>
              <a:buChar char="-"/>
            </a:pPr>
            <a:r>
              <a:rPr lang="en-US" altLang="en-US" sz="1029" dirty="0">
                <a:solidFill>
                  <a:srgbClr val="000000"/>
                </a:solidFill>
                <a:latin typeface="Times New Roman" panose="02020603050405020304" pitchFamily="18" charset="0"/>
              </a:rPr>
              <a:t> HOME BIBLE STUDY </a:t>
            </a:r>
            <a:r>
              <a:rPr lang="en-US" altLang="en-US" sz="882" dirty="0">
                <a:solidFill>
                  <a:srgbClr val="000000"/>
                </a:solidFill>
                <a:latin typeface="Times New Roman" panose="02020603050405020304" pitchFamily="18" charset="0"/>
              </a:rPr>
              <a:t>(Individual or small group)</a:t>
            </a:r>
          </a:p>
          <a:p>
            <a:pPr defTabSz="672358" eaLnBrk="0" fontAlgn="base" hangingPunct="0">
              <a:spcBef>
                <a:spcPct val="0"/>
              </a:spcBef>
              <a:spcAft>
                <a:spcPct val="0"/>
              </a:spcAft>
              <a:buFontTx/>
              <a:buChar char="-"/>
            </a:pPr>
            <a:endParaRPr lang="en-US" altLang="en-US" sz="147" dirty="0">
              <a:solidFill>
                <a:srgbClr val="000000"/>
              </a:solidFill>
              <a:latin typeface="Times New Roman" panose="02020603050405020304" pitchFamily="18" charset="0"/>
            </a:endParaRPr>
          </a:p>
          <a:p>
            <a:pPr defTabSz="672358" eaLnBrk="0" fontAlgn="base" hangingPunct="0">
              <a:spcBef>
                <a:spcPct val="0"/>
              </a:spcBef>
              <a:spcAft>
                <a:spcPct val="0"/>
              </a:spcAft>
              <a:buFontTx/>
              <a:buChar char="-"/>
            </a:pPr>
            <a:r>
              <a:rPr lang="en-US" altLang="en-US" sz="1029" dirty="0">
                <a:solidFill>
                  <a:srgbClr val="000000"/>
                </a:solidFill>
                <a:latin typeface="Times New Roman" panose="02020603050405020304" pitchFamily="18" charset="0"/>
              </a:rPr>
              <a:t> NEW CONVERTS CLASS</a:t>
            </a:r>
          </a:p>
          <a:p>
            <a:pPr defTabSz="672358" eaLnBrk="0" fontAlgn="base" hangingPunct="0">
              <a:spcBef>
                <a:spcPct val="0"/>
              </a:spcBef>
              <a:spcAft>
                <a:spcPct val="0"/>
              </a:spcAft>
              <a:buFontTx/>
              <a:buChar char="-"/>
            </a:pPr>
            <a:endParaRPr lang="en-US" altLang="en-US" sz="100" dirty="0">
              <a:solidFill>
                <a:srgbClr val="000000"/>
              </a:solidFill>
              <a:latin typeface="Times New Roman" panose="02020603050405020304" pitchFamily="18" charset="0"/>
            </a:endParaRPr>
          </a:p>
          <a:p>
            <a:pPr defTabSz="672358" eaLnBrk="0" fontAlgn="base" hangingPunct="0">
              <a:spcBef>
                <a:spcPct val="0"/>
              </a:spcBef>
              <a:spcAft>
                <a:spcPct val="0"/>
              </a:spcAft>
              <a:buFontTx/>
              <a:buChar char="-"/>
            </a:pPr>
            <a:endParaRPr lang="en-US" altLang="en-US" sz="100" dirty="0">
              <a:solidFill>
                <a:srgbClr val="000000"/>
              </a:solidFill>
              <a:latin typeface="Times New Roman" panose="02020603050405020304" pitchFamily="18" charset="0"/>
            </a:endParaRPr>
          </a:p>
          <a:p>
            <a:pPr defTabSz="672358" eaLnBrk="0" fontAlgn="base" hangingPunct="0">
              <a:spcBef>
                <a:spcPct val="0"/>
              </a:spcBef>
              <a:spcAft>
                <a:spcPct val="0"/>
              </a:spcAft>
              <a:buFontTx/>
              <a:buChar char="-"/>
            </a:pPr>
            <a:r>
              <a:rPr lang="en-US" altLang="en-US" sz="1029" dirty="0">
                <a:solidFill>
                  <a:srgbClr val="000000"/>
                </a:solidFill>
                <a:latin typeface="Times New Roman" panose="02020603050405020304" pitchFamily="18" charset="0"/>
              </a:rPr>
              <a:t> HOME CARE GROUP </a:t>
            </a:r>
            <a:r>
              <a:rPr lang="en-US" altLang="en-US" sz="882" dirty="0">
                <a:solidFill>
                  <a:srgbClr val="000000"/>
                </a:solidFill>
                <a:latin typeface="Times New Roman" panose="02020603050405020304" pitchFamily="18" charset="0"/>
              </a:rPr>
              <a:t>– Small groups in homes</a:t>
            </a:r>
          </a:p>
          <a:p>
            <a:pPr defTabSz="672358" eaLnBrk="0" fontAlgn="base" hangingPunct="0">
              <a:spcBef>
                <a:spcPct val="0"/>
              </a:spcBef>
              <a:spcAft>
                <a:spcPct val="0"/>
              </a:spcAft>
            </a:pPr>
            <a:r>
              <a:rPr lang="en-US" altLang="en-US" sz="882" dirty="0">
                <a:solidFill>
                  <a:srgbClr val="000000"/>
                </a:solidFill>
                <a:latin typeface="Times New Roman" panose="02020603050405020304" pitchFamily="18" charset="0"/>
              </a:rPr>
              <a:t>   with food,  fellowship and ministering to their needs    </a:t>
            </a:r>
          </a:p>
          <a:p>
            <a:pPr defTabSz="672358" eaLnBrk="0" fontAlgn="base" hangingPunct="0">
              <a:spcBef>
                <a:spcPct val="0"/>
              </a:spcBef>
              <a:spcAft>
                <a:spcPct val="0"/>
              </a:spcAft>
            </a:pPr>
            <a:r>
              <a:rPr lang="en-US" altLang="en-US" sz="882" dirty="0">
                <a:solidFill>
                  <a:srgbClr val="000000"/>
                </a:solidFill>
                <a:latin typeface="Times New Roman" panose="02020603050405020304" pitchFamily="18" charset="0"/>
              </a:rPr>
              <a:t>   once every 4-6 weeks.   They need to find friends.  </a:t>
            </a:r>
          </a:p>
          <a:p>
            <a:pPr defTabSz="672358" eaLnBrk="0" fontAlgn="base" hangingPunct="0">
              <a:spcBef>
                <a:spcPct val="0"/>
              </a:spcBef>
              <a:spcAft>
                <a:spcPct val="0"/>
              </a:spcAft>
            </a:pPr>
            <a:endParaRPr lang="en-US" altLang="en-US" sz="294" dirty="0">
              <a:solidFill>
                <a:srgbClr val="000000"/>
              </a:solidFill>
              <a:latin typeface="Times New Roman" panose="02020603050405020304" pitchFamily="18" charset="0"/>
            </a:endParaRPr>
          </a:p>
          <a:p>
            <a:pPr defTabSz="672358" eaLnBrk="0" fontAlgn="base" hangingPunct="0">
              <a:spcBef>
                <a:spcPct val="0"/>
              </a:spcBef>
              <a:spcAft>
                <a:spcPct val="0"/>
              </a:spcAft>
            </a:pPr>
            <a:r>
              <a:rPr lang="en-US" altLang="en-US" sz="882" dirty="0">
                <a:solidFill>
                  <a:srgbClr val="000000"/>
                </a:solidFill>
                <a:latin typeface="Times New Roman" panose="02020603050405020304" pitchFamily="18" charset="0"/>
              </a:rPr>
              <a:t>      Statistics show if they don’t find friends in the first </a:t>
            </a:r>
          </a:p>
          <a:p>
            <a:pPr defTabSz="672358" eaLnBrk="0" fontAlgn="base" hangingPunct="0">
              <a:spcBef>
                <a:spcPct val="0"/>
              </a:spcBef>
              <a:spcAft>
                <a:spcPct val="0"/>
              </a:spcAft>
            </a:pPr>
            <a:r>
              <a:rPr lang="en-US" altLang="en-US" sz="882" dirty="0">
                <a:solidFill>
                  <a:srgbClr val="000000"/>
                </a:solidFill>
                <a:latin typeface="Times New Roman" panose="02020603050405020304" pitchFamily="18" charset="0"/>
              </a:rPr>
              <a:t>      4-6 weeks they will not keep coming to your church.</a:t>
            </a:r>
          </a:p>
          <a:p>
            <a:pPr defTabSz="672358" eaLnBrk="0" fontAlgn="base" hangingPunct="0">
              <a:spcBef>
                <a:spcPct val="0"/>
              </a:spcBef>
              <a:spcAft>
                <a:spcPct val="0"/>
              </a:spcAft>
            </a:pPr>
            <a:endParaRPr lang="en-US" altLang="en-US" sz="1029" dirty="0">
              <a:solidFill>
                <a:srgbClr val="000000"/>
              </a:solidFill>
              <a:latin typeface="Times New Roman" panose="02020603050405020304" pitchFamily="18" charset="0"/>
            </a:endParaRPr>
          </a:p>
        </p:txBody>
      </p:sp>
      <p:sp>
        <p:nvSpPr>
          <p:cNvPr id="341006" name="Text Box 14"/>
          <p:cNvSpPr txBox="1">
            <a:spLocks noChangeArrowheads="1"/>
          </p:cNvSpPr>
          <p:nvPr/>
        </p:nvSpPr>
        <p:spPr bwMode="auto">
          <a:xfrm>
            <a:off x="3630622" y="4292233"/>
            <a:ext cx="5025746" cy="47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765" b="0" u="sng" dirty="0">
                <a:solidFill>
                  <a:srgbClr val="000000"/>
                </a:solidFill>
              </a:rPr>
              <a:t>CARE MINISTRY – PHASE 2  (Mentors) </a:t>
            </a:r>
          </a:p>
          <a:p>
            <a:pPr defTabSz="672358" eaLnBrk="0" fontAlgn="base" hangingPunct="0">
              <a:spcBef>
                <a:spcPct val="0"/>
              </a:spcBef>
              <a:spcAft>
                <a:spcPct val="0"/>
              </a:spcAft>
            </a:pPr>
            <a:endParaRPr lang="en-US" altLang="en-US" sz="882" dirty="0">
              <a:solidFill>
                <a:srgbClr val="00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3574591" y="93386"/>
            <a:ext cx="5042819" cy="339489"/>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691" b="0" dirty="0">
                <a:solidFill>
                  <a:srgbClr val="FFFFFF"/>
                </a:solidFill>
                <a:latin typeface="Arial Black" panose="020B0A04020102020204" pitchFamily="34" charset="0"/>
                <a:cs typeface="Times New Roman" panose="02020603050405020304" pitchFamily="18" charset="0"/>
              </a:rPr>
              <a:t>CARE  MINISTRY  </a:t>
            </a:r>
            <a:r>
              <a:rPr lang="en-US" altLang="en-US" sz="1765" b="0" dirty="0">
                <a:solidFill>
                  <a:srgbClr val="FFFFFF"/>
                </a:solidFill>
                <a:latin typeface="Arial Black" panose="020B0A04020102020204" pitchFamily="34" charset="0"/>
                <a:cs typeface="Times New Roman" panose="02020603050405020304" pitchFamily="18" charset="0"/>
              </a:rPr>
              <a:t>-</a:t>
            </a:r>
            <a:r>
              <a:rPr lang="en-US" altLang="en-US" sz="1691" b="0" dirty="0">
                <a:solidFill>
                  <a:srgbClr val="FFFFFF"/>
                </a:solidFill>
                <a:latin typeface="Arial Black" panose="020B0A04020102020204" pitchFamily="34" charset="0"/>
                <a:cs typeface="Times New Roman" panose="02020603050405020304" pitchFamily="18" charset="0"/>
              </a:rPr>
              <a:t>  PURSUIT  MINISTRY</a:t>
            </a:r>
            <a:endParaRPr lang="en-US" altLang="en-US" sz="1691" b="0" dirty="0">
              <a:solidFill>
                <a:srgbClr val="FFFFFF"/>
              </a:solidFill>
              <a:latin typeface="Arial Black" panose="020B0A04020102020204" pitchFamily="34" charset="0"/>
            </a:endParaRPr>
          </a:p>
        </p:txBody>
      </p:sp>
      <p:sp>
        <p:nvSpPr>
          <p:cNvPr id="343043" name="Rectangle 3"/>
          <p:cNvSpPr>
            <a:spLocks noChangeArrowheads="1"/>
          </p:cNvSpPr>
          <p:nvPr/>
        </p:nvSpPr>
        <p:spPr bwMode="auto">
          <a:xfrm>
            <a:off x="3406497" y="1216347"/>
            <a:ext cx="5379007" cy="54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882" dirty="0">
              <a:solidFill>
                <a:srgbClr val="000000"/>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882" dirty="0">
                <a:solidFill>
                  <a:srgbClr val="000000"/>
                </a:solidFill>
                <a:latin typeface="Times New Roman" panose="02020603050405020304" pitchFamily="18" charset="0"/>
                <a:cs typeface="Times New Roman" panose="02020603050405020304" pitchFamily="18" charset="0"/>
              </a:rPr>
              <a:t> </a:t>
            </a:r>
          </a:p>
          <a:p>
            <a:pPr defTabSz="672358" eaLnBrk="0" fontAlgn="base" hangingPunct="0">
              <a:spcBef>
                <a:spcPct val="0"/>
              </a:spcBef>
              <a:spcAft>
                <a:spcPct val="0"/>
              </a:spcAft>
            </a:pPr>
            <a:endParaRPr lang="en-US" altLang="en-US" sz="1765" b="0" dirty="0">
              <a:solidFill>
                <a:srgbClr val="000000"/>
              </a:solidFill>
              <a:latin typeface="Times New Roman" panose="02020603050405020304" pitchFamily="18" charset="0"/>
            </a:endParaRPr>
          </a:p>
        </p:txBody>
      </p:sp>
      <p:sp>
        <p:nvSpPr>
          <p:cNvPr id="343044" name="Rectangle 4"/>
          <p:cNvSpPr>
            <a:spLocks noChangeArrowheads="1"/>
          </p:cNvSpPr>
          <p:nvPr/>
        </p:nvSpPr>
        <p:spPr bwMode="auto">
          <a:xfrm>
            <a:off x="3574591" y="595333"/>
            <a:ext cx="5042819" cy="5813194"/>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36179" indent="-336179" defTabSz="672358" eaLnBrk="0" fontAlgn="base" hangingPunct="0">
              <a:spcBef>
                <a:spcPct val="0"/>
              </a:spcBef>
              <a:spcAft>
                <a:spcPct val="0"/>
              </a:spcAft>
              <a:buNone/>
            </a:pPr>
            <a:endParaRPr lang="en-US" altLang="en-US" sz="882" b="1" dirty="0">
              <a:solidFill>
                <a:srgbClr val="FFFFFF"/>
              </a:solidFill>
              <a:cs typeface="Times New Roman" panose="02020603050405020304" pitchFamily="18" charset="0"/>
            </a:endParaRPr>
          </a:p>
          <a:p>
            <a:pPr marL="336179" indent="-336179" defTabSz="672358" eaLnBrk="0" fontAlgn="base" hangingPunct="0">
              <a:spcBef>
                <a:spcPct val="0"/>
              </a:spcBef>
              <a:spcAft>
                <a:spcPct val="0"/>
              </a:spcAft>
              <a:buNone/>
            </a:pPr>
            <a:r>
              <a:rPr lang="en-US" altLang="en-US" sz="1471" b="1" dirty="0">
                <a:solidFill>
                  <a:srgbClr val="FFFFFF"/>
                </a:solidFill>
                <a:cs typeface="Times New Roman" panose="02020603050405020304" pitchFamily="18" charset="0"/>
              </a:rPr>
              <a:t>      SEVEN PRINCIPLES OF THE PURSUIT MINISTRY: </a:t>
            </a:r>
          </a:p>
          <a:p>
            <a:pPr marL="336179" indent="-336179" defTabSz="672358" eaLnBrk="0" fontAlgn="base" hangingPunct="0">
              <a:spcBef>
                <a:spcPct val="0"/>
              </a:spcBef>
              <a:spcAft>
                <a:spcPct val="0"/>
              </a:spcAft>
              <a:buNone/>
            </a:pPr>
            <a:r>
              <a:rPr lang="en-US" altLang="en-US" sz="1029" b="1" dirty="0">
                <a:solidFill>
                  <a:srgbClr val="FFFFFF"/>
                </a:solidFill>
                <a:cs typeface="Times New Roman" panose="02020603050405020304" pitchFamily="18" charset="0"/>
              </a:rPr>
              <a: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1.  STRANGERS CONTACTING STRANGERS IS NOT PERSONAL.</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THE LAST TIME A VISITOR IS CONTACTED BY A STRANGER IS</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THE FIRST SUNDAY THEY ATTEND.  CARE TEAM MEMBERS</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START A RELATIONSHIP WITH THE  VISITOR AND FIND OUT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THEIR NEEDS THE VERY FIRST  SERVICE.</a:t>
            </a:r>
          </a:p>
          <a:p>
            <a:pPr marL="336179" indent="-336179" algn="just"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2.  THE FIRST SERVICE YOU MUST “EARN THE RIGHT” FOR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ONGOING CONTACT MINISTRY.</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t>
            </a:r>
            <a:endParaRPr lang="en-US" altLang="en-US" sz="882" b="1" dirty="0">
              <a:solidFill>
                <a:srgbClr val="FFFFFF"/>
              </a:solidFill>
              <a:cs typeface="Times New Roman" panose="02020603050405020304" pitchFamily="18" charset="0"/>
            </a:endParaRP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3.  PURSUIT MINISTRY MUST MAKE “DEPOSITS OF LOVE” TO</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MOTIVATE THE VISITOR TO RETURN.  THE KEY TO THE PURSUIT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MINISTRY IS THEIR NEED AND OUR CONCERN AND PRAYER.</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4.  PURSUIT MINISTRY IS PART OF THE ONE-ON-ONE PERSONAL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DISCIPLESHIP PROCESS.</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5.  A HOME FACE-TO-FACE CONNECTION  BY A FRIEND PRODUCES</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 HIGH IMPACT DEPOSIT OF LOVE THAT  MOTIVATES THEM TO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RETURN.</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6.  THE “DEPOSITS OF LOVE” MADE DURING THE FIRST SERVICE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WILL LOSE THEIR IMPACT WITHOUT CONTINUED CONSISTENT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DEMONSTRATION OF  AUTHENTIC CARE.</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7.  THE PURSUIT MINISTRY IS 80% LESS EFFECTIVE IF STAFF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DRIVEN.   PEOPLE ARE NOT LOOKING FOR A PROFESSIONAL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APPROACH,  BUT A PERSONAL FRIEND THAT WILL CARE  FOR </a:t>
            </a:r>
          </a:p>
          <a:p>
            <a:pPr marL="336179" indent="-336179" algn="just" defTabSz="672358" eaLnBrk="0" fontAlgn="base" hangingPunct="0">
              <a:spcBef>
                <a:spcPct val="0"/>
              </a:spcBef>
              <a:spcAft>
                <a:spcPct val="0"/>
              </a:spcAft>
              <a:buNone/>
            </a:pPr>
            <a:r>
              <a:rPr lang="en-US" altLang="en-US" sz="1176" b="1" dirty="0">
                <a:solidFill>
                  <a:srgbClr val="FFFFFF"/>
                </a:solidFill>
                <a:cs typeface="Times New Roman" panose="02020603050405020304" pitchFamily="18" charset="0"/>
              </a:rPr>
              <a:t>      THEM AND PRAY FOR THEIR NEEDS.</a:t>
            </a:r>
          </a:p>
          <a:p>
            <a:pPr marL="336179" indent="-336179" defTabSz="672358" eaLnBrk="0" fontAlgn="base" hangingPunct="0">
              <a:spcBef>
                <a:spcPct val="0"/>
              </a:spcBef>
              <a:spcAft>
                <a:spcPct val="0"/>
              </a:spcAft>
              <a:buNone/>
            </a:pPr>
            <a:endParaRPr lang="en-US" altLang="en-US" sz="588" b="1" dirty="0">
              <a:solidFill>
                <a:srgbClr val="FFFFFF"/>
              </a:solidFill>
            </a:endParaRPr>
          </a:p>
        </p:txBody>
      </p:sp>
    </p:spTree>
  </p:cSld>
  <p:clrMapOvr>
    <a:masterClrMapping/>
  </p:clrMapOvr>
  <p:transition spd="slow">
    <p:checker/>
    <p:sndAc>
      <p:stSnd>
        <p:snd r:embed="rId3" name="projctor.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3574591" y="100390"/>
            <a:ext cx="5098850" cy="6728031"/>
          </a:xfrm>
          <a:prstGeom prst="rect">
            <a:avLst/>
          </a:prstGeom>
          <a:gradFill rotWithShape="0">
            <a:gsLst>
              <a:gs pos="0">
                <a:srgbClr val="33CC33"/>
              </a:gs>
              <a:gs pos="50000">
                <a:srgbClr val="FFFFFF"/>
              </a:gs>
              <a:gs pos="100000">
                <a:srgbClr val="33CC33"/>
              </a:gs>
            </a:gsLst>
            <a:lin ang="27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77027" eaLnBrk="0" fontAlgn="base" hangingPunct="0">
              <a:spcBef>
                <a:spcPct val="50000"/>
              </a:spcBef>
              <a:spcAft>
                <a:spcPct val="0"/>
              </a:spcAft>
              <a:buNone/>
            </a:pPr>
            <a:r>
              <a:rPr lang="en-US" altLang="en-US" sz="4338" u="sng" dirty="0">
                <a:solidFill>
                  <a:srgbClr val="FF3300"/>
                </a:solidFill>
                <a:latin typeface="Arial Black" panose="020B0A04020102020204" pitchFamily="34" charset="0"/>
              </a:rPr>
              <a:t>PRAYER:</a:t>
            </a:r>
            <a:r>
              <a:rPr lang="en-US" altLang="en-US" sz="1765" dirty="0">
                <a:solidFill>
                  <a:srgbClr val="FF3300"/>
                </a:solidFill>
                <a:latin typeface="Arial Black" panose="020B0A04020102020204" pitchFamily="34" charset="0"/>
              </a:rPr>
              <a:t>  {Prayer Ministry}</a:t>
            </a:r>
          </a:p>
          <a:p>
            <a:pPr defTabSz="677027" eaLnBrk="0" fontAlgn="base" hangingPunct="0">
              <a:spcBef>
                <a:spcPct val="50000"/>
              </a:spcBef>
              <a:spcAft>
                <a:spcPct val="0"/>
              </a:spcAft>
              <a:buNone/>
            </a:pPr>
            <a:r>
              <a:rPr lang="en-US" altLang="en-US" sz="1765" dirty="0">
                <a:solidFill>
                  <a:srgbClr val="FF3300"/>
                </a:solidFill>
                <a:latin typeface="Arial Black" panose="020B0A04020102020204" pitchFamily="34" charset="0"/>
              </a:rPr>
              <a:t>-  BUILDING OUR RELATIONSHIP WITH</a:t>
            </a:r>
          </a:p>
          <a:p>
            <a:pPr defTabSz="677027" eaLnBrk="0" fontAlgn="base" hangingPunct="0">
              <a:spcBef>
                <a:spcPct val="50000"/>
              </a:spcBef>
              <a:spcAft>
                <a:spcPct val="0"/>
              </a:spcAft>
              <a:buNone/>
            </a:pPr>
            <a:r>
              <a:rPr lang="en-US" altLang="en-US" sz="1765" dirty="0">
                <a:solidFill>
                  <a:srgbClr val="FF3300"/>
                </a:solidFill>
                <a:latin typeface="Arial Black" panose="020B0A04020102020204" pitchFamily="34" charset="0"/>
              </a:rPr>
              <a:t>   GOD</a:t>
            </a:r>
          </a:p>
          <a:p>
            <a:pPr defTabSz="677027" eaLnBrk="0" fontAlgn="base" hangingPunct="0">
              <a:spcBef>
                <a:spcPct val="50000"/>
              </a:spcBef>
              <a:spcAft>
                <a:spcPct val="0"/>
              </a:spcAft>
              <a:buNone/>
            </a:pPr>
            <a:endParaRPr lang="en-US" altLang="en-US" sz="294" dirty="0">
              <a:solidFill>
                <a:srgbClr val="FF3300"/>
              </a:solidFill>
              <a:latin typeface="Arial Black" panose="020B0A04020102020204" pitchFamily="34" charset="0"/>
            </a:endParaRPr>
          </a:p>
          <a:p>
            <a:pPr defTabSz="677027" eaLnBrk="0" fontAlgn="base" hangingPunct="0">
              <a:spcBef>
                <a:spcPct val="50000"/>
              </a:spcBef>
              <a:spcAft>
                <a:spcPct val="0"/>
              </a:spcAft>
              <a:buFontTx/>
              <a:buChar char="-"/>
            </a:pPr>
            <a:r>
              <a:rPr lang="en-US" altLang="en-US" sz="1765" dirty="0">
                <a:solidFill>
                  <a:srgbClr val="FF3300"/>
                </a:solidFill>
                <a:latin typeface="Arial Black" panose="020B0A04020102020204" pitchFamily="34" charset="0"/>
              </a:rPr>
              <a:t>  GETTING ENOUGH FOR OURSELVES</a:t>
            </a:r>
            <a:r>
              <a:rPr lang="en-US" altLang="en-US" sz="100" dirty="0">
                <a:solidFill>
                  <a:srgbClr val="FF3300"/>
                </a:solidFill>
                <a:latin typeface="Arial Black" panose="020B0A04020102020204" pitchFamily="34" charset="0"/>
              </a:rPr>
              <a:t>          </a:t>
            </a:r>
          </a:p>
          <a:p>
            <a:pPr defTabSz="677027" eaLnBrk="0" fontAlgn="base" hangingPunct="0">
              <a:spcBef>
                <a:spcPct val="50000"/>
              </a:spcBef>
              <a:spcAft>
                <a:spcPct val="0"/>
              </a:spcAft>
              <a:buFontTx/>
              <a:buChar char="-"/>
            </a:pPr>
            <a:r>
              <a:rPr lang="en-US" altLang="en-US" sz="100" dirty="0">
                <a:solidFill>
                  <a:srgbClr val="FF3300"/>
                </a:solidFill>
                <a:latin typeface="Arial Black" panose="020B0A04020102020204" pitchFamily="34" charset="0"/>
              </a:rPr>
              <a:t>                                                                   </a:t>
            </a:r>
            <a:r>
              <a:rPr lang="en-US" altLang="en-US" sz="1765" dirty="0">
                <a:solidFill>
                  <a:srgbClr val="FF3300"/>
                </a:solidFill>
                <a:latin typeface="Arial Black" panose="020B0A04020102020204" pitchFamily="34" charset="0"/>
              </a:rPr>
              <a:t>TO SHARE WITH OTHERS</a:t>
            </a:r>
          </a:p>
          <a:p>
            <a:pPr defTabSz="677027" eaLnBrk="0" fontAlgn="base" hangingPunct="0">
              <a:spcBef>
                <a:spcPct val="50000"/>
              </a:spcBef>
              <a:spcAft>
                <a:spcPct val="0"/>
              </a:spcAft>
              <a:buNone/>
            </a:pPr>
            <a:r>
              <a:rPr lang="en-US" altLang="en-US" sz="4338" u="sng" dirty="0">
                <a:solidFill>
                  <a:srgbClr val="0000FF"/>
                </a:solidFill>
                <a:latin typeface="Arial Black" panose="020B0A04020102020204" pitchFamily="34" charset="0"/>
              </a:rPr>
              <a:t>CARE:</a:t>
            </a:r>
            <a:r>
              <a:rPr lang="en-US" altLang="en-US" sz="4485" dirty="0">
                <a:solidFill>
                  <a:srgbClr val="0000FF"/>
                </a:solidFill>
                <a:latin typeface="Arial Black" panose="020B0A04020102020204" pitchFamily="34" charset="0"/>
              </a:rPr>
              <a:t> </a:t>
            </a:r>
            <a:r>
              <a:rPr lang="en-US" altLang="en-US" sz="1912" dirty="0">
                <a:solidFill>
                  <a:srgbClr val="0000FF"/>
                </a:solidFill>
                <a:latin typeface="Arial Black" panose="020B0A04020102020204" pitchFamily="34" charset="0"/>
              </a:rPr>
              <a:t>{Care Ministry}</a:t>
            </a: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BUILDING A RELATIONSHIP WITH</a:t>
            </a: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SOMEONE IN NEED</a:t>
            </a:r>
          </a:p>
          <a:p>
            <a:pPr defTabSz="677027" eaLnBrk="0" fontAlgn="base" hangingPunct="0">
              <a:spcBef>
                <a:spcPct val="50000"/>
              </a:spcBef>
              <a:spcAft>
                <a:spcPct val="0"/>
              </a:spcAft>
              <a:buNone/>
            </a:pPr>
            <a:endParaRPr lang="en-US" altLang="en-US" sz="294" dirty="0">
              <a:solidFill>
                <a:srgbClr val="0000FF"/>
              </a:solidFill>
              <a:latin typeface="Arial Black" panose="020B0A04020102020204" pitchFamily="34" charset="0"/>
            </a:endParaRP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FLOWING THE LOVE OF GOD </a:t>
            </a: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THROUGH THAT RELATIONSHIP</a:t>
            </a:r>
          </a:p>
          <a:p>
            <a:pPr defTabSz="677027" eaLnBrk="0" fontAlgn="base" hangingPunct="0">
              <a:spcBef>
                <a:spcPct val="50000"/>
              </a:spcBef>
              <a:spcAft>
                <a:spcPct val="0"/>
              </a:spcAft>
              <a:buNone/>
            </a:pPr>
            <a:endParaRPr lang="en-US" altLang="en-US" sz="294" dirty="0">
              <a:solidFill>
                <a:srgbClr val="0000FF"/>
              </a:solidFill>
              <a:latin typeface="Arial Black" panose="020B0A04020102020204" pitchFamily="34" charset="0"/>
            </a:endParaRP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MEETING THEIR NEEDS    </a:t>
            </a: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 FIND A NEED &amp; FILL IT!</a:t>
            </a:r>
          </a:p>
          <a:p>
            <a:pPr defTabSz="677027" eaLnBrk="0" fontAlgn="base" hangingPunct="0">
              <a:spcBef>
                <a:spcPct val="50000"/>
              </a:spcBef>
              <a:spcAft>
                <a:spcPct val="0"/>
              </a:spcAft>
              <a:buNone/>
            </a:pPr>
            <a:r>
              <a:rPr lang="en-US" altLang="en-US" sz="1765" dirty="0">
                <a:solidFill>
                  <a:srgbClr val="0000FF"/>
                </a:solidFill>
                <a:latin typeface="Arial Black" panose="020B0A04020102020204" pitchFamily="34" charset="0"/>
              </a:rPr>
              <a:t>     - FIND A HURT &amp; HEAL IT!</a:t>
            </a:r>
          </a:p>
          <a:p>
            <a:pPr defTabSz="677027" eaLnBrk="0" fontAlgn="base" hangingPunct="0">
              <a:spcBef>
                <a:spcPct val="50000"/>
              </a:spcBef>
              <a:spcAft>
                <a:spcPct val="0"/>
              </a:spcAft>
              <a:buNone/>
            </a:pPr>
            <a:r>
              <a:rPr lang="en-US" altLang="en-US" sz="882" b="1" dirty="0">
                <a:solidFill>
                  <a:srgbClr val="000000"/>
                </a:solidFill>
              </a:rPr>
              <a:t>THE BACK DOOR OF THE</a:t>
            </a:r>
            <a:r>
              <a:rPr lang="en-US" altLang="en-US" sz="882" b="1" dirty="0">
                <a:solidFill>
                  <a:srgbClr val="CC0099"/>
                </a:solidFill>
              </a:rPr>
              <a:t> </a:t>
            </a:r>
            <a:r>
              <a:rPr lang="en-US" altLang="en-US" sz="882" b="1" u="sng" dirty="0">
                <a:solidFill>
                  <a:srgbClr val="FF0000"/>
                </a:solidFill>
              </a:rPr>
              <a:t>PRAYER ROOM</a:t>
            </a:r>
            <a:r>
              <a:rPr lang="en-US" altLang="en-US" sz="882" b="1" dirty="0">
                <a:solidFill>
                  <a:srgbClr val="CC0099"/>
                </a:solidFill>
              </a:rPr>
              <a:t> </a:t>
            </a:r>
            <a:r>
              <a:rPr lang="en-US" altLang="en-US" sz="882" b="1" dirty="0">
                <a:solidFill>
                  <a:srgbClr val="000000"/>
                </a:solidFill>
              </a:rPr>
              <a:t>IS THE FRONT DOOR OF THE</a:t>
            </a:r>
            <a:r>
              <a:rPr lang="en-US" altLang="en-US" sz="882" b="1" dirty="0">
                <a:solidFill>
                  <a:srgbClr val="CC0099"/>
                </a:solidFill>
              </a:rPr>
              <a:t> </a:t>
            </a:r>
            <a:r>
              <a:rPr lang="en-US" altLang="en-US" sz="882" b="1" u="sng" dirty="0">
                <a:solidFill>
                  <a:srgbClr val="3333CC"/>
                </a:solidFill>
              </a:rPr>
              <a:t>CARE ROOM</a:t>
            </a:r>
            <a:r>
              <a:rPr lang="en-US" altLang="en-US" sz="882" b="1" dirty="0">
                <a:solidFill>
                  <a:srgbClr val="3333CC"/>
                </a:solidFill>
              </a:rPr>
              <a:t>!</a:t>
            </a:r>
          </a:p>
          <a:p>
            <a:pPr defTabSz="677027" eaLnBrk="0" fontAlgn="base" hangingPunct="0">
              <a:spcBef>
                <a:spcPct val="50000"/>
              </a:spcBef>
              <a:spcAft>
                <a:spcPct val="0"/>
              </a:spcAft>
              <a:buNone/>
            </a:pPr>
            <a:endParaRPr lang="en-US" altLang="en-US" sz="294" b="1" dirty="0">
              <a:solidFill>
                <a:srgbClr val="3333CC"/>
              </a:solidFill>
            </a:endParaRPr>
          </a:p>
        </p:txBody>
      </p:sp>
    </p:spTree>
  </p:cSld>
  <p:clrMapOvr>
    <a:masterClrMapping/>
  </p:clrMapOvr>
  <p:transition spd="slow">
    <p:checker/>
    <p:sndAc>
      <p:stSnd>
        <p:snd r:embed="rId3" name="projctor.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1026"/>
          <p:cNvSpPr txBox="1">
            <a:spLocks noChangeArrowheads="1"/>
          </p:cNvSpPr>
          <p:nvPr/>
        </p:nvSpPr>
        <p:spPr bwMode="auto">
          <a:xfrm>
            <a:off x="3574591" y="1187165"/>
            <a:ext cx="4986787" cy="1471530"/>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294" u="sng" dirty="0">
              <a:solidFill>
                <a:srgbClr val="FFFFFF"/>
              </a:solidFill>
              <a:latin typeface="Times New Roman" panose="02020603050405020304" pitchFamily="18" charset="0"/>
              <a:cs typeface="Times New Roman" panose="02020603050405020304" pitchFamily="18" charset="0"/>
            </a:endParaRPr>
          </a:p>
          <a:p>
            <a:pPr algn="ctr" defTabSz="672358" eaLnBrk="0" fontAlgn="base" hangingPunct="0">
              <a:spcBef>
                <a:spcPct val="50000"/>
              </a:spcBef>
              <a:spcAft>
                <a:spcPct val="0"/>
              </a:spcAft>
            </a:pPr>
            <a:r>
              <a:rPr lang="en-US" altLang="en-US" sz="1324" u="sng" dirty="0">
                <a:solidFill>
                  <a:srgbClr val="FFFFFF"/>
                </a:solidFill>
                <a:latin typeface="Times New Roman" panose="02020603050405020304" pitchFamily="18" charset="0"/>
                <a:cs typeface="Times New Roman" panose="02020603050405020304" pitchFamily="18" charset="0"/>
              </a:rPr>
              <a:t>DEFINITION  OF  DISCIPLESHIP</a:t>
            </a:r>
            <a:endParaRPr lang="en-US" altLang="en-US" sz="1324" dirty="0">
              <a:solidFill>
                <a:srgbClr val="FFFFFF"/>
              </a:solidFill>
              <a:latin typeface="Times New Roman" panose="02020603050405020304" pitchFamily="18" charset="0"/>
              <a:cs typeface="Times New Roman" panose="02020603050405020304" pitchFamily="18" charset="0"/>
            </a:endParaRP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THE MENTAL AND SPIRITUAL PROCESS THAT PEOPLE JOURNEY FROM THE DECISION TO ATTEND YOUR CHURCH TO THE POSITION OF OWNERSHIP OF YOUR CHURCH.  </a:t>
            </a:r>
          </a:p>
          <a:p>
            <a:pPr defTabSz="672358" eaLnBrk="0" fontAlgn="base" hangingPunct="0">
              <a:spcBef>
                <a:spcPct val="50000"/>
              </a:spcBef>
              <a:spcAft>
                <a:spcPct val="0"/>
              </a:spcAft>
            </a:pPr>
            <a:r>
              <a:rPr lang="en-US" altLang="en-US" sz="441" dirty="0">
                <a:solidFill>
                  <a:srgbClr val="FFFFFF"/>
                </a:solidFill>
                <a:latin typeface="Times New Roman" panose="02020603050405020304" pitchFamily="18" charset="0"/>
                <a:cs typeface="Times New Roman" panose="02020603050405020304" pitchFamily="18" charset="0"/>
              </a:rPr>
              <a:t> </a:t>
            </a:r>
          </a:p>
          <a:p>
            <a:pPr defTabSz="672358" eaLnBrk="0" fontAlgn="base" hangingPunct="0">
              <a:spcBef>
                <a:spcPct val="50000"/>
              </a:spcBef>
              <a:spcAft>
                <a:spcPct val="0"/>
              </a:spcAft>
            </a:pPr>
            <a:r>
              <a:rPr lang="en-US" altLang="en-US" sz="147" dirty="0">
                <a:solidFill>
                  <a:srgbClr val="FFFFFF"/>
                </a:solidFill>
                <a:latin typeface="Times New Roman" panose="02020603050405020304" pitchFamily="18" charset="0"/>
                <a:cs typeface="Times New Roman" panose="02020603050405020304" pitchFamily="18" charset="0"/>
              </a:rPr>
              <a:t>          </a:t>
            </a:r>
            <a:endParaRPr lang="en-US" altLang="en-US" sz="147" dirty="0">
              <a:solidFill>
                <a:srgbClr val="FFFFFF"/>
              </a:solidFill>
              <a:latin typeface="Times New Roman" panose="02020603050405020304" pitchFamily="18" charset="0"/>
            </a:endParaRPr>
          </a:p>
        </p:txBody>
      </p:sp>
      <p:sp>
        <p:nvSpPr>
          <p:cNvPr id="345091" name="Text Box 1027"/>
          <p:cNvSpPr txBox="1">
            <a:spLocks noChangeArrowheads="1"/>
          </p:cNvSpPr>
          <p:nvPr/>
        </p:nvSpPr>
        <p:spPr bwMode="auto">
          <a:xfrm>
            <a:off x="3574591" y="2780554"/>
            <a:ext cx="4986787" cy="122236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294" dirty="0">
              <a:solidFill>
                <a:srgbClr val="000000"/>
              </a:solidFill>
              <a:latin typeface="Times New Roman" panose="02020603050405020304" pitchFamily="18" charset="0"/>
              <a:cs typeface="Times New Roman" panose="02020603050405020304" pitchFamily="18" charset="0"/>
            </a:endParaRPr>
          </a:p>
          <a:p>
            <a:pPr algn="just" defTabSz="672358" eaLnBrk="0" fontAlgn="base" hangingPunct="0">
              <a:spcBef>
                <a:spcPct val="50000"/>
              </a:spcBef>
              <a:spcAft>
                <a:spcPct val="0"/>
              </a:spcAft>
            </a:pPr>
            <a:r>
              <a:rPr lang="en-US" altLang="en-US" sz="1324" dirty="0">
                <a:solidFill>
                  <a:srgbClr val="000000"/>
                </a:solidFill>
                <a:latin typeface="Times New Roman" panose="02020603050405020304" pitchFamily="18" charset="0"/>
                <a:cs typeface="Times New Roman" panose="02020603050405020304" pitchFamily="18" charset="0"/>
              </a:rPr>
              <a:t>OWNERSHIP IS THE IDENTIFICATION WITH  YOU AND YOUR CHURCH TO THE EXTENT PEOPLE INVEST THEIR TWO MOST PRECIOUS COMMODITIES INTO THE MINISTRY:  </a:t>
            </a:r>
            <a:r>
              <a:rPr lang="en-US" altLang="en-US" sz="588" dirty="0">
                <a:solidFill>
                  <a:srgbClr val="000000"/>
                </a:solidFill>
                <a:latin typeface="Times New Roman" panose="02020603050405020304" pitchFamily="18" charset="0"/>
                <a:cs typeface="Times New Roman" panose="02020603050405020304" pitchFamily="18" charset="0"/>
              </a:rPr>
              <a:t>    </a:t>
            </a:r>
            <a:r>
              <a:rPr lang="en-US" altLang="en-US" sz="1471" b="0" dirty="0">
                <a:solidFill>
                  <a:srgbClr val="FF0000"/>
                </a:solidFill>
                <a:latin typeface="Arial Black" panose="020B0A04020102020204" pitchFamily="34" charset="0"/>
                <a:cs typeface="Times New Roman" panose="02020603050405020304" pitchFamily="18" charset="0"/>
              </a:rPr>
              <a:t>TIME AND MONEY</a:t>
            </a:r>
          </a:p>
          <a:p>
            <a:pPr defTabSz="672358" eaLnBrk="0" fontAlgn="base" hangingPunct="0">
              <a:spcBef>
                <a:spcPct val="50000"/>
              </a:spcBef>
              <a:spcAft>
                <a:spcPct val="0"/>
              </a:spcAft>
            </a:pPr>
            <a:endParaRPr lang="en-US" altLang="en-US" sz="735" b="0" dirty="0">
              <a:solidFill>
                <a:srgbClr val="000000"/>
              </a:solidFill>
              <a:latin typeface="Arial Black" panose="020B0A04020102020204" pitchFamily="34" charset="0"/>
            </a:endParaRPr>
          </a:p>
        </p:txBody>
      </p:sp>
      <p:sp>
        <p:nvSpPr>
          <p:cNvPr id="345092" name="Text Box 1029"/>
          <p:cNvSpPr txBox="1">
            <a:spLocks noChangeArrowheads="1"/>
          </p:cNvSpPr>
          <p:nvPr/>
        </p:nvSpPr>
        <p:spPr bwMode="auto">
          <a:xfrm>
            <a:off x="3574591" y="189106"/>
            <a:ext cx="4881729" cy="8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2647" b="0" dirty="0">
                <a:solidFill>
                  <a:srgbClr val="000000"/>
                </a:solidFill>
                <a:latin typeface="Arial Black" panose="020B0A04020102020204" pitchFamily="34" charset="0"/>
                <a:cs typeface="Times New Roman" panose="02020603050405020304" pitchFamily="18" charset="0"/>
              </a:rPr>
              <a:t>       CARE  MINISTRY </a:t>
            </a:r>
            <a:r>
              <a:rPr lang="en-US" altLang="en-US" sz="2647" b="0" dirty="0">
                <a:solidFill>
                  <a:srgbClr val="FF3300"/>
                </a:solidFill>
                <a:latin typeface="Arial Black" panose="020B0A04020102020204" pitchFamily="34" charset="0"/>
                <a:cs typeface="Times New Roman" panose="02020603050405020304" pitchFamily="18" charset="0"/>
              </a:rPr>
              <a:t>DISCIPLESHIP  PROCESS</a:t>
            </a:r>
            <a:endParaRPr lang="en-US" altLang="en-US" sz="2647" dirty="0">
              <a:solidFill>
                <a:srgbClr val="FF3300"/>
              </a:solidFill>
              <a:latin typeface="Times New Roman" panose="02020603050405020304" pitchFamily="18" charset="0"/>
            </a:endParaRPr>
          </a:p>
        </p:txBody>
      </p:sp>
      <p:sp>
        <p:nvSpPr>
          <p:cNvPr id="345093" name="Text Box 1030"/>
          <p:cNvSpPr txBox="1">
            <a:spLocks noChangeArrowheads="1"/>
          </p:cNvSpPr>
          <p:nvPr/>
        </p:nvSpPr>
        <p:spPr bwMode="auto">
          <a:xfrm>
            <a:off x="3574591" y="4131143"/>
            <a:ext cx="4986787" cy="2569652"/>
          </a:xfrm>
          <a:prstGeom prst="rect">
            <a:avLst/>
          </a:prstGeom>
          <a:gradFill rotWithShape="0">
            <a:gsLst>
              <a:gs pos="0">
                <a:srgbClr val="760000"/>
              </a:gs>
              <a:gs pos="50000">
                <a:srgbClr val="FF0000"/>
              </a:gs>
              <a:gs pos="100000">
                <a:srgbClr val="760000"/>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294" dirty="0">
              <a:solidFill>
                <a:srgbClr val="FFFFFF"/>
              </a:solidFill>
              <a:latin typeface="Times New Roman" panose="02020603050405020304" pitchFamily="18" charset="0"/>
              <a:cs typeface="Times New Roman" panose="02020603050405020304" pitchFamily="18" charset="0"/>
            </a:endParaRP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WITHOUT AN EFFECTIVE STRUCTURED ASSIMILATION PROCESS, THERE WILL BE TWO NEGATIVE RESULTS:</a:t>
            </a: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1.    PEOPLE ATTEND YOUR CHURCH UP TO 4-6 MONTHS,     </a:t>
            </a: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       THEN LEAVE.</a:t>
            </a: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2.    PEOPLE NEVER BECOME PART OF THE CHURCH.</a:t>
            </a: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       THEY STOP IN THE MIDDLE OF THE DISCIPLESHIP</a:t>
            </a: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       PROCESS AND BECOME CHURCH  ATTENDEES WITH</a:t>
            </a:r>
          </a:p>
          <a:p>
            <a:pPr algn="just" defTabSz="672358" eaLnBrk="0" fontAlgn="base" hangingPunct="0">
              <a:spcBef>
                <a:spcPct val="50000"/>
              </a:spcBef>
              <a:spcAft>
                <a:spcPct val="0"/>
              </a:spcAft>
            </a:pPr>
            <a:r>
              <a:rPr lang="en-US" altLang="en-US" sz="1324" dirty="0">
                <a:solidFill>
                  <a:srgbClr val="FFFFFF"/>
                </a:solidFill>
                <a:latin typeface="Times New Roman" panose="02020603050405020304" pitchFamily="18" charset="0"/>
                <a:cs typeface="Times New Roman" panose="02020603050405020304" pitchFamily="18" charset="0"/>
              </a:rPr>
              <a:t>       INCONSISTENT ATTENDANCE AND GIVING.</a:t>
            </a:r>
            <a:r>
              <a:rPr lang="en-US" altLang="en-US" sz="1324" dirty="0">
                <a:solidFill>
                  <a:srgbClr val="FFFFFF"/>
                </a:solidFill>
                <a:latin typeface="Times New Roman" panose="02020603050405020304" pitchFamily="18" charset="0"/>
              </a:rPr>
              <a:t> </a:t>
            </a:r>
          </a:p>
          <a:p>
            <a:pPr defTabSz="672358" eaLnBrk="0" fontAlgn="base" hangingPunct="0">
              <a:spcBef>
                <a:spcPct val="0"/>
              </a:spcBef>
              <a:spcAft>
                <a:spcPct val="0"/>
              </a:spcAft>
            </a:pPr>
            <a:endParaRPr lang="en-US" altLang="en-US" sz="735"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3518560" y="1212845"/>
            <a:ext cx="5154881" cy="5433191"/>
          </a:xfrm>
          <a:prstGeom prst="rect">
            <a:avLst/>
          </a:prstGeom>
          <a:gradFill rotWithShape="0">
            <a:gsLst>
              <a:gs pos="0">
                <a:schemeClr val="tx2"/>
              </a:gs>
              <a:gs pos="50000">
                <a:srgbClr val="660066"/>
              </a:gs>
              <a:gs pos="100000">
                <a:schemeClr val="tx2"/>
              </a:gs>
            </a:gsLst>
            <a:lin ang="0" scaled="1"/>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336179" indent="-336179" defTabSz="672358" eaLnBrk="0" fontAlgn="base" hangingPunct="0">
              <a:spcBef>
                <a:spcPct val="0"/>
              </a:spcBef>
              <a:spcAft>
                <a:spcPct val="0"/>
              </a:spcAft>
              <a:defRPr/>
            </a:pPr>
            <a:r>
              <a:rPr lang="en-US" altLang="en-US" sz="1176" dirty="0">
                <a:solidFill>
                  <a:srgbClr val="CC0000"/>
                </a:solidFill>
                <a:latin typeface="Arial Black" panose="020B0A04020102020204" pitchFamily="34" charset="0"/>
              </a:rPr>
              <a:t>            </a:t>
            </a:r>
            <a:endParaRPr lang="en-US" altLang="en-US" sz="2353" dirty="0">
              <a:solidFill>
                <a:srgbClr val="000000"/>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1. LOVE BONDS PEOPLE TO CHURCH – RELATIONAL </a:t>
            </a: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    BONDING, NOT DENOMINATIONAL AFFILIATION.</a:t>
            </a:r>
          </a:p>
          <a:p>
            <a:pPr marL="336179" indent="-336179" algn="just" defTabSz="672358" eaLnBrk="0" fontAlgn="base" hangingPunct="0">
              <a:spcBef>
                <a:spcPct val="0"/>
              </a:spcBef>
              <a:spcAft>
                <a:spcPct val="0"/>
              </a:spcAft>
              <a:defRPr/>
            </a:pPr>
            <a:endParaRPr lang="en-US" altLang="en-US" sz="1471" u="sng" dirty="0">
              <a:solidFill>
                <a:srgbClr val="FFFF00"/>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2. RELATIONSHIPS  ARE THE ONLY RESOURCE THE </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CHURCH HAS TO COMMUNICATE THE LOVE OF </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GOD.</a:t>
            </a:r>
          </a:p>
          <a:p>
            <a:pPr marL="336179" indent="-336179" algn="just" defTabSz="672358" eaLnBrk="0" fontAlgn="base" hangingPunct="0">
              <a:spcBef>
                <a:spcPct val="0"/>
              </a:spcBef>
              <a:spcAft>
                <a:spcPct val="0"/>
              </a:spcAft>
              <a:defRPr/>
            </a:pPr>
            <a:endParaRPr lang="en-US" altLang="en-US" sz="1471" dirty="0">
              <a:solidFill>
                <a:srgbClr val="FFFFFF"/>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3. DISCIPLESHIP MUST BEGIN THE FIRST SUNDAY</a:t>
            </a:r>
            <a:endParaRPr lang="en-US" altLang="en-US" sz="1324" dirty="0">
              <a:solidFill>
                <a:srgbClr val="000000"/>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    THE  VISITOR ATTENDS,  WITH TRAINED MEMBERS</a:t>
            </a: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    EFFECTIVELY COMMUNICATING GOD’S LOVE.</a:t>
            </a:r>
          </a:p>
          <a:p>
            <a:pPr marL="336179" indent="-336179" algn="just" defTabSz="672358" eaLnBrk="0" fontAlgn="base" hangingPunct="0">
              <a:spcBef>
                <a:spcPct val="0"/>
              </a:spcBef>
              <a:spcAft>
                <a:spcPct val="0"/>
              </a:spcAft>
              <a:defRPr/>
            </a:pPr>
            <a:endParaRPr lang="en-US" altLang="en-US" sz="1471" dirty="0">
              <a:solidFill>
                <a:srgbClr val="FFFF00"/>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4. VISITORS MUST HAVE A “RELATIONAL BRIDGE” </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BETWEEN CHURCH ATTENDANCE AND SMALL </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GROUP RELATIONSHIPS, MENTORS ASSIGNED,</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HOME FELLOWSHIP GROUPS.</a:t>
            </a:r>
          </a:p>
          <a:p>
            <a:pPr marL="336179" indent="-336179" algn="just" defTabSz="672358" eaLnBrk="0" fontAlgn="base" hangingPunct="0">
              <a:spcBef>
                <a:spcPct val="0"/>
              </a:spcBef>
              <a:spcAft>
                <a:spcPct val="0"/>
              </a:spcAft>
              <a:defRPr/>
            </a:pPr>
            <a:endParaRPr lang="en-US" altLang="en-US" sz="1471" dirty="0">
              <a:solidFill>
                <a:srgbClr val="FFFFFF"/>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5. WEEKS 2-4 IS THE “VALLEY OF DECISION” FOR </a:t>
            </a: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    VISITORS TO DECIDE IF THIS CHURCH IS THE ONE</a:t>
            </a:r>
          </a:p>
          <a:p>
            <a:pPr marL="336179" indent="-336179" algn="just" defTabSz="672358" eaLnBrk="0" fontAlgn="base" hangingPunct="0">
              <a:spcBef>
                <a:spcPct val="0"/>
              </a:spcBef>
              <a:spcAft>
                <a:spcPct val="0"/>
              </a:spcAft>
              <a:defRPr/>
            </a:pPr>
            <a:r>
              <a:rPr lang="en-US" altLang="en-US" sz="1324" dirty="0">
                <a:solidFill>
                  <a:srgbClr val="FFFF00"/>
                </a:solidFill>
                <a:latin typeface="Arial Black" panose="020B0A04020102020204" pitchFamily="34" charset="0"/>
              </a:rPr>
              <a:t>    THAT CAN MEET THEIR NEEDS. </a:t>
            </a:r>
          </a:p>
          <a:p>
            <a:pPr marL="336179" indent="-336179" algn="just" defTabSz="672358" eaLnBrk="0" fontAlgn="base" hangingPunct="0">
              <a:spcBef>
                <a:spcPct val="0"/>
              </a:spcBef>
              <a:spcAft>
                <a:spcPct val="0"/>
              </a:spcAft>
              <a:defRPr/>
            </a:pPr>
            <a:endParaRPr lang="en-US" altLang="en-US" sz="1471" dirty="0">
              <a:solidFill>
                <a:srgbClr val="FFFF00"/>
              </a:solidFill>
              <a:latin typeface="Arial Black" panose="020B0A04020102020204" pitchFamily="34" charset="0"/>
            </a:endParaRP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6. WITHIN THE FIRST MONTH,  THE RETURNING </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VISITOR SHOULD BE ABLE TO MEET WITH THE </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PASTOR INDIVIDUALLY OR IN A GROUP WITH</a:t>
            </a:r>
          </a:p>
          <a:p>
            <a:pPr marL="336179" indent="-336179" algn="just" defTabSz="672358" eaLnBrk="0" fontAlgn="base" hangingPunct="0">
              <a:spcBef>
                <a:spcPct val="0"/>
              </a:spcBef>
              <a:spcAft>
                <a:spcPct val="0"/>
              </a:spcAft>
              <a:defRPr/>
            </a:pPr>
            <a:r>
              <a:rPr lang="en-US" altLang="en-US" sz="1324" dirty="0">
                <a:solidFill>
                  <a:srgbClr val="FFFFFF"/>
                </a:solidFill>
                <a:latin typeface="Arial Black" panose="020B0A04020102020204" pitchFamily="34" charset="0"/>
              </a:rPr>
              <a:t>    OTHER POTENTIAL NEW MEMBERS.</a:t>
            </a:r>
            <a:endParaRPr lang="en-US" altLang="en-US" sz="1176" dirty="0">
              <a:solidFill>
                <a:srgbClr val="FF0000"/>
              </a:solidFill>
              <a:latin typeface="Arial Black" panose="020B0A04020102020204" pitchFamily="34" charset="0"/>
            </a:endParaRPr>
          </a:p>
          <a:p>
            <a:pPr marL="336179" indent="-336179" defTabSz="672358" eaLnBrk="0" fontAlgn="base" hangingPunct="0">
              <a:spcBef>
                <a:spcPct val="0"/>
              </a:spcBef>
              <a:spcAft>
                <a:spcPct val="0"/>
              </a:spcAft>
              <a:defRPr/>
            </a:pPr>
            <a:endParaRPr lang="en-US" altLang="en-US" sz="1176" dirty="0">
              <a:solidFill>
                <a:srgbClr val="000000"/>
              </a:solidFill>
              <a:latin typeface="Arial Black" panose="020B0A04020102020204" pitchFamily="34" charset="0"/>
            </a:endParaRPr>
          </a:p>
        </p:txBody>
      </p:sp>
      <p:sp>
        <p:nvSpPr>
          <p:cNvPr id="347139" name="Text Box 3"/>
          <p:cNvSpPr txBox="1">
            <a:spLocks noChangeArrowheads="1"/>
          </p:cNvSpPr>
          <p:nvPr/>
        </p:nvSpPr>
        <p:spPr bwMode="auto">
          <a:xfrm>
            <a:off x="3518559" y="168095"/>
            <a:ext cx="5098850" cy="882587"/>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588" b="0" dirty="0">
                <a:solidFill>
                  <a:srgbClr val="800080"/>
                </a:solidFill>
                <a:latin typeface="Arial Black" panose="020B0A04020102020204" pitchFamily="34" charset="0"/>
              </a:rPr>
              <a:t>        </a:t>
            </a:r>
          </a:p>
          <a:p>
            <a:pPr algn="ctr" defTabSz="672358" eaLnBrk="0" fontAlgn="base" hangingPunct="0">
              <a:spcBef>
                <a:spcPct val="0"/>
              </a:spcBef>
              <a:spcAft>
                <a:spcPct val="0"/>
              </a:spcAft>
            </a:pPr>
            <a:r>
              <a:rPr lang="en-US" altLang="en-US" sz="2059" b="0" dirty="0">
                <a:solidFill>
                  <a:srgbClr val="FFFFFF"/>
                </a:solidFill>
                <a:latin typeface="Arial Black" panose="020B0A04020102020204" pitchFamily="34" charset="0"/>
              </a:rPr>
              <a:t>SIX  PRINCIPLES  OF  THE DISCIPLESHIP  MINISTRY  MODEL</a:t>
            </a:r>
          </a:p>
          <a:p>
            <a:pPr defTabSz="672358" eaLnBrk="0" fontAlgn="base" hangingPunct="0">
              <a:spcBef>
                <a:spcPct val="0"/>
              </a:spcBef>
              <a:spcAft>
                <a:spcPct val="0"/>
              </a:spcAft>
            </a:pPr>
            <a:endParaRPr lang="en-US" altLang="en-US" sz="588"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3537236" y="189106"/>
            <a:ext cx="5024142" cy="1109313"/>
          </a:xfrm>
          <a:prstGeom prst="rect">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662" tIns="33831" rIns="67662" bIns="33831">
            <a:spAutoFit/>
          </a:bodyPr>
          <a:lstStyle>
            <a:lvl1pPr defTabSz="920750">
              <a:spcBef>
                <a:spcPct val="20000"/>
              </a:spcBef>
              <a:buChar char="•"/>
              <a:defRPr sz="3200">
                <a:solidFill>
                  <a:schemeClr val="tx1"/>
                </a:solidFill>
                <a:latin typeface="Times New Roman" panose="02020603050405020304" pitchFamily="18" charset="0"/>
              </a:defRPr>
            </a:lvl1pPr>
            <a:lvl2pPr marL="460375" indent="-287338" defTabSz="920750">
              <a:spcBef>
                <a:spcPct val="20000"/>
              </a:spcBef>
              <a:buChar char="–"/>
              <a:defRPr sz="2800">
                <a:solidFill>
                  <a:schemeClr val="tx1"/>
                </a:solidFill>
                <a:latin typeface="Times New Roman" panose="02020603050405020304" pitchFamily="18" charset="0"/>
              </a:defRPr>
            </a:lvl2pPr>
            <a:lvl3pPr marL="920750" indent="-230188" defTabSz="920750">
              <a:spcBef>
                <a:spcPct val="20000"/>
              </a:spcBef>
              <a:buChar char="•"/>
              <a:defRPr sz="2400">
                <a:solidFill>
                  <a:schemeClr val="tx1"/>
                </a:solidFill>
                <a:latin typeface="Times New Roman" panose="02020603050405020304" pitchFamily="18" charset="0"/>
              </a:defRPr>
            </a:lvl3pPr>
            <a:lvl4pPr marL="1381125" indent="-228600" defTabSz="920750">
              <a:spcBef>
                <a:spcPct val="20000"/>
              </a:spcBef>
              <a:buChar char="–"/>
              <a:defRPr sz="2000">
                <a:solidFill>
                  <a:schemeClr val="tx1"/>
                </a:solidFill>
                <a:latin typeface="Times New Roman" panose="02020603050405020304" pitchFamily="18" charset="0"/>
              </a:defRPr>
            </a:lvl4pPr>
            <a:lvl5pPr marL="1836738" indent="-234950" defTabSz="920750">
              <a:spcBef>
                <a:spcPct val="20000"/>
              </a:spcBef>
              <a:buChar char="»"/>
              <a:defRPr sz="2000">
                <a:solidFill>
                  <a:schemeClr val="tx1"/>
                </a:solidFill>
                <a:latin typeface="Times New Roman" panose="02020603050405020304" pitchFamily="18" charset="0"/>
              </a:defRPr>
            </a:lvl5pPr>
            <a:lvl6pPr marL="22939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7511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083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66553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77027" eaLnBrk="0" fontAlgn="base" hangingPunct="0">
              <a:spcBef>
                <a:spcPct val="50000"/>
              </a:spcBef>
              <a:spcAft>
                <a:spcPct val="0"/>
              </a:spcAft>
              <a:buNone/>
            </a:pPr>
            <a:r>
              <a:rPr lang="en-US" altLang="en-US" sz="2353" dirty="0">
                <a:solidFill>
                  <a:srgbClr val="FF0000"/>
                </a:solidFill>
                <a:latin typeface="Arial Black" panose="020B0A04020102020204" pitchFamily="34" charset="0"/>
              </a:rPr>
              <a:t> </a:t>
            </a:r>
            <a:r>
              <a:rPr lang="en-US" altLang="en-US" sz="2353" dirty="0">
                <a:solidFill>
                  <a:srgbClr val="FFFFFF"/>
                </a:solidFill>
                <a:latin typeface="Arial Black" panose="020B0A04020102020204" pitchFamily="34" charset="0"/>
              </a:rPr>
              <a:t>VISITOR  &amp;  NEW  CONVERT </a:t>
            </a:r>
          </a:p>
          <a:p>
            <a:pPr defTabSz="677027" eaLnBrk="0" fontAlgn="base" hangingPunct="0">
              <a:spcBef>
                <a:spcPct val="50000"/>
              </a:spcBef>
              <a:spcAft>
                <a:spcPct val="0"/>
              </a:spcAft>
              <a:buNone/>
            </a:pPr>
            <a:r>
              <a:rPr lang="en-US" altLang="en-US" sz="2353" dirty="0">
                <a:solidFill>
                  <a:srgbClr val="FFFFFF"/>
                </a:solidFill>
                <a:latin typeface="Arial Black" panose="020B0A04020102020204" pitchFamily="34" charset="0"/>
              </a:rPr>
              <a:t>          SUPPORT  NEEDS</a:t>
            </a:r>
          </a:p>
          <a:p>
            <a:pPr algn="ctr" defTabSz="677027" eaLnBrk="0" fontAlgn="base" hangingPunct="0">
              <a:spcBef>
                <a:spcPct val="50000"/>
              </a:spcBef>
              <a:spcAft>
                <a:spcPct val="0"/>
              </a:spcAft>
              <a:buNone/>
            </a:pPr>
            <a:endParaRPr lang="en-US" altLang="en-US" sz="588" dirty="0">
              <a:solidFill>
                <a:srgbClr val="FFFFFF"/>
              </a:solidFill>
            </a:endParaRPr>
          </a:p>
        </p:txBody>
      </p:sp>
      <p:sp>
        <p:nvSpPr>
          <p:cNvPr id="349187" name="Text Box 3"/>
          <p:cNvSpPr txBox="1">
            <a:spLocks noChangeArrowheads="1"/>
          </p:cNvSpPr>
          <p:nvPr/>
        </p:nvSpPr>
        <p:spPr bwMode="auto">
          <a:xfrm>
            <a:off x="3518559" y="1456815"/>
            <a:ext cx="5042819" cy="5261799"/>
          </a:xfrm>
          <a:prstGeom prst="rect">
            <a:avLst/>
          </a:prstGeom>
          <a:gradFill rotWithShape="0">
            <a:gsLst>
              <a:gs pos="0">
                <a:srgbClr val="660066"/>
              </a:gs>
              <a:gs pos="50000">
                <a:srgbClr val="FF0000"/>
              </a:gs>
              <a:gs pos="100000">
                <a:srgbClr val="660066"/>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1324" b="0" dirty="0">
              <a:solidFill>
                <a:srgbClr val="FF3300"/>
              </a:solidFill>
              <a:latin typeface="Arial Black" panose="020B0A04020102020204" pitchFamily="34" charset="0"/>
            </a:endParaRPr>
          </a:p>
          <a:p>
            <a:pPr defTabSz="672358" eaLnBrk="0" fontAlgn="base" hangingPunct="0">
              <a:spcBef>
                <a:spcPct val="50000"/>
              </a:spcBef>
              <a:spcAft>
                <a:spcPct val="0"/>
              </a:spcAft>
            </a:pPr>
            <a:r>
              <a:rPr lang="en-US" altLang="en-US" sz="2353" b="0" dirty="0">
                <a:solidFill>
                  <a:srgbClr val="FFFF00"/>
                </a:solidFill>
                <a:latin typeface="Arial Black" panose="020B0A04020102020204" pitchFamily="34" charset="0"/>
              </a:rPr>
              <a:t>* ONE-ON-ONE </a:t>
            </a:r>
            <a:r>
              <a:rPr lang="en-US" altLang="en-US" sz="1765" b="0" dirty="0">
                <a:solidFill>
                  <a:srgbClr val="FFFF00"/>
                </a:solidFill>
                <a:latin typeface="Arial Black" panose="020B0A04020102020204" pitchFamily="34" charset="0"/>
              </a:rPr>
              <a:t>(MENTORS)</a:t>
            </a:r>
          </a:p>
          <a:p>
            <a:pPr defTabSz="672358" eaLnBrk="0" fontAlgn="base" hangingPunct="0">
              <a:spcBef>
                <a:spcPct val="50000"/>
              </a:spcBef>
              <a:spcAft>
                <a:spcPct val="0"/>
              </a:spcAft>
              <a:buFontTx/>
              <a:buChar char="•"/>
            </a:pPr>
            <a:endParaRPr lang="en-US" altLang="en-US" sz="735" b="0" dirty="0">
              <a:solidFill>
                <a:srgbClr val="FFFF00"/>
              </a:solidFill>
              <a:latin typeface="Arial Black" panose="020B0A04020102020204" pitchFamily="34" charset="0"/>
            </a:endParaRPr>
          </a:p>
          <a:p>
            <a:pPr defTabSz="672358" eaLnBrk="0" fontAlgn="base" hangingPunct="0">
              <a:spcBef>
                <a:spcPct val="50000"/>
              </a:spcBef>
              <a:spcAft>
                <a:spcPct val="0"/>
              </a:spcAft>
            </a:pPr>
            <a:r>
              <a:rPr lang="en-US" altLang="en-US" sz="2353" b="0" dirty="0">
                <a:solidFill>
                  <a:srgbClr val="FFFFFF"/>
                </a:solidFill>
                <a:latin typeface="Arial Black" panose="020B0A04020102020204" pitchFamily="34" charset="0"/>
              </a:rPr>
              <a:t>* SMALL  GROUPS</a:t>
            </a:r>
            <a:endParaRPr lang="en-US" altLang="en-US" sz="1176" b="0" dirty="0">
              <a:solidFill>
                <a:srgbClr val="FFFFFF"/>
              </a:solidFill>
              <a:latin typeface="Arial Black" panose="020B0A04020102020204" pitchFamily="34" charset="0"/>
            </a:endParaRPr>
          </a:p>
          <a:p>
            <a:pPr defTabSz="672358" eaLnBrk="0" fontAlgn="base" hangingPunct="0">
              <a:spcBef>
                <a:spcPct val="50000"/>
              </a:spcBef>
              <a:spcAft>
                <a:spcPct val="0"/>
              </a:spcAft>
            </a:pPr>
            <a:r>
              <a:rPr lang="en-US" altLang="en-US" sz="2353" b="0" dirty="0">
                <a:solidFill>
                  <a:srgbClr val="FFFFFF"/>
                </a:solidFill>
                <a:latin typeface="Arial Black" panose="020B0A04020102020204" pitchFamily="34" charset="0"/>
              </a:rPr>
              <a:t>    </a:t>
            </a:r>
            <a:r>
              <a:rPr lang="en-US" altLang="en-US" sz="1765" b="0" dirty="0">
                <a:solidFill>
                  <a:srgbClr val="FFFFFF"/>
                </a:solidFill>
                <a:latin typeface="Arial Black" panose="020B0A04020102020204" pitchFamily="34" charset="0"/>
              </a:rPr>
              <a:t>- CARE TEAMS</a:t>
            </a:r>
          </a:p>
          <a:p>
            <a:pPr defTabSz="672358" eaLnBrk="0" fontAlgn="base" hangingPunct="0">
              <a:spcBef>
                <a:spcPct val="50000"/>
              </a:spcBef>
              <a:spcAft>
                <a:spcPct val="0"/>
              </a:spcAft>
            </a:pPr>
            <a:r>
              <a:rPr lang="en-US" altLang="en-US" sz="1765" b="0" dirty="0">
                <a:solidFill>
                  <a:srgbClr val="FFFFFF"/>
                </a:solidFill>
                <a:latin typeface="Arial Black" panose="020B0A04020102020204" pitchFamily="34" charset="0"/>
              </a:rPr>
              <a:t>     - HOME CARE FELLOWSHIP</a:t>
            </a:r>
          </a:p>
          <a:p>
            <a:pPr defTabSz="672358" eaLnBrk="0" fontAlgn="base" hangingPunct="0">
              <a:spcBef>
                <a:spcPct val="50000"/>
              </a:spcBef>
              <a:spcAft>
                <a:spcPct val="0"/>
              </a:spcAft>
            </a:pPr>
            <a:r>
              <a:rPr lang="en-US" altLang="en-US" sz="1765" b="0" dirty="0">
                <a:solidFill>
                  <a:srgbClr val="FFFFFF"/>
                </a:solidFill>
                <a:latin typeface="Arial Black" panose="020B0A04020102020204" pitchFamily="34" charset="0"/>
              </a:rPr>
              <a:t>     - SUNDAY SCHOOL CLASSES</a:t>
            </a:r>
          </a:p>
          <a:p>
            <a:pPr defTabSz="672358" eaLnBrk="0" fontAlgn="base" hangingPunct="0">
              <a:spcBef>
                <a:spcPct val="50000"/>
              </a:spcBef>
              <a:spcAft>
                <a:spcPct val="0"/>
              </a:spcAft>
            </a:pPr>
            <a:endParaRPr lang="en-US" altLang="en-US" sz="735" b="0" dirty="0">
              <a:solidFill>
                <a:srgbClr val="FFFFFF"/>
              </a:solidFill>
              <a:latin typeface="Arial Black" panose="020B0A04020102020204" pitchFamily="34" charset="0"/>
            </a:endParaRPr>
          </a:p>
          <a:p>
            <a:pPr defTabSz="672358" eaLnBrk="0" fontAlgn="base" hangingPunct="0">
              <a:spcBef>
                <a:spcPct val="50000"/>
              </a:spcBef>
              <a:spcAft>
                <a:spcPct val="0"/>
              </a:spcAft>
            </a:pPr>
            <a:r>
              <a:rPr lang="en-US" altLang="en-US" sz="2353" b="0" dirty="0">
                <a:solidFill>
                  <a:srgbClr val="FFFF00"/>
                </a:solidFill>
                <a:latin typeface="Arial Black" panose="020B0A04020102020204" pitchFamily="34" charset="0"/>
              </a:rPr>
              <a:t>* CHURCH  BODY</a:t>
            </a:r>
          </a:p>
          <a:p>
            <a:pPr defTabSz="672358" eaLnBrk="0" fontAlgn="base" hangingPunct="0">
              <a:spcBef>
                <a:spcPct val="50000"/>
              </a:spcBef>
              <a:spcAft>
                <a:spcPct val="0"/>
              </a:spcAft>
            </a:pPr>
            <a:endParaRPr lang="en-US" altLang="en-US" sz="735" b="0" dirty="0">
              <a:solidFill>
                <a:srgbClr val="FFFF00"/>
              </a:solidFill>
              <a:latin typeface="Arial Black" panose="020B0A04020102020204" pitchFamily="34" charset="0"/>
            </a:endParaRPr>
          </a:p>
          <a:p>
            <a:pPr defTabSz="672358" eaLnBrk="0" fontAlgn="base" hangingPunct="0">
              <a:spcBef>
                <a:spcPct val="50000"/>
              </a:spcBef>
              <a:spcAft>
                <a:spcPct val="0"/>
              </a:spcAft>
            </a:pPr>
            <a:r>
              <a:rPr lang="en-US" altLang="en-US" sz="2353" b="0" dirty="0">
                <a:solidFill>
                  <a:srgbClr val="FFFFFF"/>
                </a:solidFill>
                <a:latin typeface="Arial Black" panose="020B0A04020102020204" pitchFamily="34" charset="0"/>
              </a:rPr>
              <a:t>* PASTOR &amp; MINISTERIAL  </a:t>
            </a:r>
          </a:p>
          <a:p>
            <a:pPr defTabSz="672358" eaLnBrk="0" fontAlgn="base" hangingPunct="0">
              <a:spcBef>
                <a:spcPct val="50000"/>
              </a:spcBef>
              <a:spcAft>
                <a:spcPct val="0"/>
              </a:spcAft>
            </a:pPr>
            <a:r>
              <a:rPr lang="en-US" altLang="en-US" sz="2353" b="0" dirty="0">
                <a:solidFill>
                  <a:srgbClr val="FFFFFF"/>
                </a:solidFill>
                <a:latin typeface="Arial Black" panose="020B0A04020102020204" pitchFamily="34" charset="0"/>
              </a:rPr>
              <a:t>   STAFF</a:t>
            </a:r>
          </a:p>
          <a:p>
            <a:pPr defTabSz="672358" eaLnBrk="0" fontAlgn="base" hangingPunct="0">
              <a:spcBef>
                <a:spcPct val="0"/>
              </a:spcBef>
              <a:spcAft>
                <a:spcPct val="0"/>
              </a:spcAft>
            </a:pPr>
            <a:endParaRPr lang="en-US" altLang="en-US" sz="2647" dirty="0">
              <a:solidFill>
                <a:srgbClr val="FFFFFF"/>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Line 2"/>
          <p:cNvSpPr>
            <a:spLocks noChangeShapeType="1"/>
          </p:cNvSpPr>
          <p:nvPr/>
        </p:nvSpPr>
        <p:spPr bwMode="auto">
          <a:xfrm>
            <a:off x="6320125" y="1008564"/>
            <a:ext cx="0" cy="2073159"/>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51235" name="Line 3"/>
          <p:cNvSpPr>
            <a:spLocks noChangeShapeType="1"/>
          </p:cNvSpPr>
          <p:nvPr/>
        </p:nvSpPr>
        <p:spPr bwMode="auto">
          <a:xfrm>
            <a:off x="6320125" y="3081723"/>
            <a:ext cx="2241253"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51236" name="Text Box 4"/>
          <p:cNvSpPr txBox="1">
            <a:spLocks noChangeArrowheads="1"/>
          </p:cNvSpPr>
          <p:nvPr/>
        </p:nvSpPr>
        <p:spPr bwMode="auto">
          <a:xfrm>
            <a:off x="6667986" y="3093396"/>
            <a:ext cx="1501511" cy="38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b="0" dirty="0">
                <a:solidFill>
                  <a:srgbClr val="3333CC"/>
                </a:solidFill>
                <a:latin typeface="Arial Black" panose="020B0A04020102020204" pitchFamily="34" charset="0"/>
              </a:rPr>
              <a:t>One-on-one Mentor</a:t>
            </a:r>
          </a:p>
          <a:p>
            <a:pPr defTabSz="672358" eaLnBrk="0" fontAlgn="base" hangingPunct="0">
              <a:spcBef>
                <a:spcPct val="0"/>
              </a:spcBef>
              <a:spcAft>
                <a:spcPct val="0"/>
              </a:spcAft>
            </a:pPr>
            <a:r>
              <a:rPr lang="en-US" altLang="en-US" sz="1029" b="0" dirty="0">
                <a:solidFill>
                  <a:srgbClr val="3333CC"/>
                </a:solidFill>
                <a:latin typeface="Arial Black" panose="020B0A04020102020204" pitchFamily="34" charset="0"/>
              </a:rPr>
              <a:t>and Care Ministry</a:t>
            </a:r>
          </a:p>
        </p:txBody>
      </p:sp>
      <p:sp>
        <p:nvSpPr>
          <p:cNvPr id="351237" name="Text Box 5"/>
          <p:cNvSpPr txBox="1">
            <a:spLocks noChangeArrowheads="1"/>
          </p:cNvSpPr>
          <p:nvPr/>
        </p:nvSpPr>
        <p:spPr bwMode="auto">
          <a:xfrm>
            <a:off x="5066425" y="1795337"/>
            <a:ext cx="1204956" cy="101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b="0" dirty="0">
                <a:solidFill>
                  <a:srgbClr val="FF0000"/>
                </a:solidFill>
                <a:latin typeface="Arial Black" panose="020B0A04020102020204" pitchFamily="34" charset="0"/>
              </a:rPr>
              <a:t>Effectiveness</a:t>
            </a:r>
          </a:p>
          <a:p>
            <a:pPr defTabSz="672358" eaLnBrk="0" fontAlgn="base" hangingPunct="0">
              <a:spcBef>
                <a:spcPct val="0"/>
              </a:spcBef>
              <a:spcAft>
                <a:spcPct val="0"/>
              </a:spcAft>
            </a:pPr>
            <a:r>
              <a:rPr lang="en-US" altLang="en-US" sz="1029" b="0" dirty="0">
                <a:solidFill>
                  <a:srgbClr val="FF0000"/>
                </a:solidFill>
                <a:latin typeface="Arial Black" panose="020B0A04020102020204" pitchFamily="34" charset="0"/>
              </a:rPr>
              <a:t>of church level</a:t>
            </a:r>
          </a:p>
          <a:p>
            <a:pPr defTabSz="672358" eaLnBrk="0" fontAlgn="base" hangingPunct="0">
              <a:spcBef>
                <a:spcPct val="0"/>
              </a:spcBef>
              <a:spcAft>
                <a:spcPct val="0"/>
              </a:spcAft>
            </a:pPr>
            <a:r>
              <a:rPr lang="en-US" altLang="en-US" sz="1029" b="0" dirty="0">
                <a:solidFill>
                  <a:srgbClr val="FF0000"/>
                </a:solidFill>
                <a:latin typeface="Arial Black" panose="020B0A04020102020204" pitchFamily="34" charset="0"/>
              </a:rPr>
              <a:t>ministry and</a:t>
            </a:r>
          </a:p>
          <a:p>
            <a:pPr defTabSz="672358" eaLnBrk="0" fontAlgn="base" hangingPunct="0">
              <a:spcBef>
                <a:spcPct val="0"/>
              </a:spcBef>
              <a:spcAft>
                <a:spcPct val="0"/>
              </a:spcAft>
            </a:pPr>
            <a:r>
              <a:rPr lang="en-US" altLang="en-US" sz="1029" b="0" dirty="0">
                <a:solidFill>
                  <a:srgbClr val="FF0000"/>
                </a:solidFill>
                <a:latin typeface="Arial Black" panose="020B0A04020102020204" pitchFamily="34" charset="0"/>
              </a:rPr>
              <a:t>group level </a:t>
            </a:r>
          </a:p>
          <a:p>
            <a:pPr defTabSz="672358" eaLnBrk="0" fontAlgn="base" hangingPunct="0">
              <a:spcBef>
                <a:spcPct val="0"/>
              </a:spcBef>
              <a:spcAft>
                <a:spcPct val="0"/>
              </a:spcAft>
            </a:pPr>
            <a:r>
              <a:rPr lang="en-US" altLang="en-US" sz="1029" b="0" dirty="0">
                <a:solidFill>
                  <a:srgbClr val="FF0000"/>
                </a:solidFill>
                <a:latin typeface="Arial Black" panose="020B0A04020102020204" pitchFamily="34" charset="0"/>
              </a:rPr>
              <a:t>ministry.</a:t>
            </a:r>
          </a:p>
          <a:p>
            <a:pPr defTabSz="672358" eaLnBrk="0" fontAlgn="base" hangingPunct="0">
              <a:spcBef>
                <a:spcPct val="0"/>
              </a:spcBef>
              <a:spcAft>
                <a:spcPct val="0"/>
              </a:spcAft>
            </a:pPr>
            <a:endParaRPr lang="en-US" altLang="en-US" sz="1029" b="0" dirty="0">
              <a:solidFill>
                <a:srgbClr val="FF0000"/>
              </a:solidFill>
              <a:latin typeface="Arial Black" panose="020B0A04020102020204" pitchFamily="34" charset="0"/>
            </a:endParaRPr>
          </a:p>
        </p:txBody>
      </p:sp>
      <p:sp>
        <p:nvSpPr>
          <p:cNvPr id="351238" name="Line 6"/>
          <p:cNvSpPr>
            <a:spLocks noChangeShapeType="1"/>
          </p:cNvSpPr>
          <p:nvPr/>
        </p:nvSpPr>
        <p:spPr bwMode="auto">
          <a:xfrm flipV="1">
            <a:off x="6376157" y="1170822"/>
            <a:ext cx="2017127" cy="1518682"/>
          </a:xfrm>
          <a:prstGeom prst="line">
            <a:avLst/>
          </a:prstGeom>
          <a:noFill/>
          <a:ln w="57150">
            <a:solidFill>
              <a:srgbClr val="00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51239" name="Rectangle 7"/>
          <p:cNvSpPr>
            <a:spLocks noChangeArrowheads="1"/>
          </p:cNvSpPr>
          <p:nvPr/>
        </p:nvSpPr>
        <p:spPr bwMode="auto">
          <a:xfrm>
            <a:off x="3574591" y="5097684"/>
            <a:ext cx="2297284" cy="785605"/>
          </a:xfrm>
          <a:prstGeom prst="rect">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rPr>
              <a:t>One-on-one  Mentor  </a:t>
            </a:r>
          </a:p>
          <a:p>
            <a:pPr algn="ct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rPr>
              <a:t>and  Care Ministry </a:t>
            </a:r>
          </a:p>
        </p:txBody>
      </p:sp>
      <p:sp>
        <p:nvSpPr>
          <p:cNvPr id="351240" name="Rectangle 8"/>
          <p:cNvSpPr>
            <a:spLocks noChangeArrowheads="1"/>
          </p:cNvSpPr>
          <p:nvPr/>
        </p:nvSpPr>
        <p:spPr bwMode="auto">
          <a:xfrm>
            <a:off x="3798716" y="4370443"/>
            <a:ext cx="1849034" cy="672376"/>
          </a:xfrm>
          <a:prstGeom prst="rect">
            <a:avLst/>
          </a:prstGeom>
          <a:solidFill>
            <a:srgbClr val="00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rPr>
              <a:t>    Small Group Level</a:t>
            </a:r>
          </a:p>
          <a:p>
            <a:pP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rPr>
              <a:t>             Ministry </a:t>
            </a:r>
          </a:p>
          <a:p>
            <a:pPr defTabSz="672358" eaLnBrk="0" fontAlgn="base" hangingPunct="0">
              <a:spcBef>
                <a:spcPct val="0"/>
              </a:spcBef>
              <a:spcAft>
                <a:spcPct val="0"/>
              </a:spcAft>
            </a:pPr>
            <a:r>
              <a:rPr lang="en-US" altLang="en-US" sz="1176" dirty="0">
                <a:solidFill>
                  <a:srgbClr val="FFFFFF"/>
                </a:solidFill>
                <a:latin typeface="Times New Roman" panose="02020603050405020304" pitchFamily="18" charset="0"/>
              </a:rPr>
              <a:t>           (Classes, etc.)</a:t>
            </a:r>
          </a:p>
        </p:txBody>
      </p:sp>
      <p:sp>
        <p:nvSpPr>
          <p:cNvPr id="351241" name="Rectangle 9"/>
          <p:cNvSpPr>
            <a:spLocks noChangeArrowheads="1"/>
          </p:cNvSpPr>
          <p:nvPr/>
        </p:nvSpPr>
        <p:spPr bwMode="auto">
          <a:xfrm>
            <a:off x="4022841" y="3698067"/>
            <a:ext cx="1344752" cy="616345"/>
          </a:xfrm>
          <a:prstGeom prst="rect">
            <a:avLst/>
          </a:prstGeom>
          <a:solidFill>
            <a:srgbClr val="FF33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rPr>
              <a:t>Church Level</a:t>
            </a:r>
          </a:p>
          <a:p>
            <a:pPr algn="ctr" defTabSz="672358" eaLnBrk="0" fontAlgn="base" hangingPunct="0">
              <a:spcBef>
                <a:spcPct val="0"/>
              </a:spcBef>
              <a:spcAft>
                <a:spcPct val="0"/>
              </a:spcAft>
            </a:pPr>
            <a:r>
              <a:rPr lang="en-US" altLang="en-US" sz="1324" dirty="0">
                <a:solidFill>
                  <a:srgbClr val="FFFFFF"/>
                </a:solidFill>
                <a:latin typeface="Times New Roman" panose="02020603050405020304" pitchFamily="18" charset="0"/>
              </a:rPr>
              <a:t>Ministry</a:t>
            </a:r>
          </a:p>
        </p:txBody>
      </p:sp>
      <p:sp>
        <p:nvSpPr>
          <p:cNvPr id="351242" name="Text Box 10"/>
          <p:cNvSpPr txBox="1">
            <a:spLocks noChangeArrowheads="1"/>
          </p:cNvSpPr>
          <p:nvPr/>
        </p:nvSpPr>
        <p:spPr bwMode="auto">
          <a:xfrm>
            <a:off x="3750856" y="93386"/>
            <a:ext cx="4810522" cy="712861"/>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176" dirty="0">
                <a:solidFill>
                  <a:srgbClr val="FF3300"/>
                </a:solidFill>
                <a:latin typeface="Arial Black" panose="020B0A04020102020204" pitchFamily="34" charset="0"/>
              </a:rPr>
              <a:t> </a:t>
            </a:r>
            <a:r>
              <a:rPr lang="en-US" altLang="en-US" sz="1397" b="0" dirty="0">
                <a:solidFill>
                  <a:srgbClr val="FFFFFF"/>
                </a:solidFill>
                <a:latin typeface="Arial Black" panose="020B0A04020102020204" pitchFamily="34" charset="0"/>
              </a:rPr>
              <a:t>CHURCH  LEVEL  MINISTRY  BECOMES  MORE EFFECTIVE  WITH  ONE-ON-ONE  MENTOR</a:t>
            </a:r>
          </a:p>
          <a:p>
            <a:pPr algn="ctr" defTabSz="672358" eaLnBrk="0" fontAlgn="base" hangingPunct="0">
              <a:spcBef>
                <a:spcPct val="0"/>
              </a:spcBef>
              <a:spcAft>
                <a:spcPct val="0"/>
              </a:spcAft>
            </a:pPr>
            <a:r>
              <a:rPr lang="en-US" altLang="en-US" sz="1397" b="0" dirty="0">
                <a:solidFill>
                  <a:srgbClr val="FFFFFF"/>
                </a:solidFill>
                <a:latin typeface="Arial Black" panose="020B0A04020102020204" pitchFamily="34" charset="0"/>
              </a:rPr>
              <a:t> AND  CARE  MINISTRY  TEAMS</a:t>
            </a:r>
          </a:p>
        </p:txBody>
      </p:sp>
      <p:sp>
        <p:nvSpPr>
          <p:cNvPr id="351243" name="Text Box 11"/>
          <p:cNvSpPr txBox="1">
            <a:spLocks noChangeArrowheads="1"/>
          </p:cNvSpPr>
          <p:nvPr/>
        </p:nvSpPr>
        <p:spPr bwMode="auto">
          <a:xfrm>
            <a:off x="6181215" y="3586005"/>
            <a:ext cx="2529037" cy="3077034"/>
          </a:xfrm>
          <a:prstGeom prst="rect">
            <a:avLst/>
          </a:prstGeom>
          <a:gradFill rotWithShape="0">
            <a:gsLst>
              <a:gs pos="0">
                <a:srgbClr val="FFFF00"/>
              </a:gs>
              <a:gs pos="50000">
                <a:srgbClr val="FFFFFF"/>
              </a:gs>
              <a:gs pos="100000">
                <a:srgbClr val="FFFF00"/>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The base of most churches is built  with</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family members and their friends,</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because this one-on-one support need is</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already in place. </a:t>
            </a:r>
          </a:p>
          <a:p>
            <a:pPr defTabSz="672358" eaLnBrk="0" fontAlgn="base" hangingPunct="0">
              <a:spcBef>
                <a:spcPct val="0"/>
              </a:spcBef>
              <a:spcAft>
                <a:spcPct val="0"/>
              </a:spcAft>
            </a:pPr>
            <a:endParaRPr lang="en-US" altLang="en-US" sz="441" dirty="0">
              <a:solidFill>
                <a:srgbClr val="3333CC"/>
              </a:solidFill>
              <a:latin typeface="Times New Roman" panose="02020603050405020304" pitchFamily="18" charset="0"/>
            </a:endParaRP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 </a:t>
            </a:r>
            <a:r>
              <a:rPr lang="en-US" altLang="en-US" sz="1029" dirty="0">
                <a:solidFill>
                  <a:srgbClr val="FF0000"/>
                </a:solidFill>
                <a:latin typeface="Times New Roman" panose="02020603050405020304" pitchFamily="18" charset="0"/>
              </a:rPr>
              <a:t>If we are to bring new people into the</a:t>
            </a: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 church that survive and become disciples,</a:t>
            </a: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 then we must create an environment that</a:t>
            </a: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 includes them and makes them feel like</a:t>
            </a: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 family.  They must have friends and</a:t>
            </a: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 fellowship to  survive. </a:t>
            </a:r>
          </a:p>
          <a:p>
            <a:pPr defTabSz="672358" eaLnBrk="0" fontAlgn="base" hangingPunct="0">
              <a:spcBef>
                <a:spcPct val="0"/>
              </a:spcBef>
              <a:spcAft>
                <a:spcPct val="0"/>
              </a:spcAft>
            </a:pPr>
            <a:endParaRPr lang="en-US" altLang="en-US" sz="294" dirty="0">
              <a:solidFill>
                <a:srgbClr val="FF0000"/>
              </a:solidFill>
              <a:latin typeface="Times New Roman" panose="02020603050405020304" pitchFamily="18" charset="0"/>
            </a:endParaRP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One of the most effective ways to do</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this is with a one-on-one ministry that</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complements and makes the church </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level and group level ministries more </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effective.  This ministry begins with the</a:t>
            </a:r>
          </a:p>
          <a:p>
            <a:pPr defTabSz="672358" eaLnBrk="0" fontAlgn="base" hangingPunct="0">
              <a:spcBef>
                <a:spcPct val="0"/>
              </a:spcBef>
              <a:spcAft>
                <a:spcPct val="0"/>
              </a:spcAft>
            </a:pPr>
            <a:r>
              <a:rPr lang="en-US" altLang="en-US" sz="1029" dirty="0">
                <a:solidFill>
                  <a:srgbClr val="3333CC"/>
                </a:solidFill>
                <a:latin typeface="Times New Roman" panose="02020603050405020304" pitchFamily="18" charset="0"/>
              </a:rPr>
              <a:t>guest’s first visit to church.</a:t>
            </a:r>
          </a:p>
          <a:p>
            <a:pPr defTabSz="672358" eaLnBrk="0" fontAlgn="base" hangingPunct="0">
              <a:spcBef>
                <a:spcPct val="0"/>
              </a:spcBef>
              <a:spcAft>
                <a:spcPct val="0"/>
              </a:spcAft>
            </a:pPr>
            <a:endParaRPr lang="en-US" altLang="en-US" sz="294" dirty="0">
              <a:solidFill>
                <a:srgbClr val="3333CC"/>
              </a:solidFill>
              <a:latin typeface="Times New Roman" panose="02020603050405020304" pitchFamily="18" charset="0"/>
            </a:endParaRP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Church growth often stagnates when </a:t>
            </a:r>
          </a:p>
          <a:p>
            <a:pPr defTabSz="672358" eaLnBrk="0" fontAlgn="base" hangingPunct="0">
              <a:spcBef>
                <a:spcPct val="0"/>
              </a:spcBef>
              <a:spcAft>
                <a:spcPct val="0"/>
              </a:spcAft>
            </a:pPr>
            <a:r>
              <a:rPr lang="en-US" altLang="en-US" sz="1029" dirty="0">
                <a:solidFill>
                  <a:srgbClr val="FF0000"/>
                </a:solidFill>
                <a:latin typeface="Times New Roman" panose="02020603050405020304" pitchFamily="18" charset="0"/>
              </a:rPr>
              <a:t>family and friend contacts are exhausted.</a:t>
            </a:r>
          </a:p>
        </p:txBody>
      </p:sp>
    </p:spTree>
  </p:cSld>
  <p:clrMapOvr>
    <a:masterClrMapping/>
  </p:clrMapOvr>
  <p:transition spd="slow">
    <p:checker/>
    <p:sndAc>
      <p:stSnd>
        <p:snd r:embed="rId3" name="projctor.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3574591" y="110896"/>
            <a:ext cx="5042819" cy="6632622"/>
          </a:xfrm>
          <a:prstGeom prst="rect">
            <a:avLst/>
          </a:prstGeom>
          <a:gradFill rotWithShape="0">
            <a:gsLst>
              <a:gs pos="0">
                <a:srgbClr val="FFFF00"/>
              </a:gs>
              <a:gs pos="100000">
                <a:srgbClr val="FFFFFF"/>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36179" indent="-336179" defTabSz="672358" eaLnBrk="0" fontAlgn="base" hangingPunct="0">
              <a:spcBef>
                <a:spcPct val="0"/>
              </a:spcBef>
              <a:spcAft>
                <a:spcPct val="0"/>
              </a:spcAft>
              <a:buNone/>
            </a:pPr>
            <a:r>
              <a:rPr lang="en-US" altLang="en-US" sz="2353" b="1" dirty="0">
                <a:solidFill>
                  <a:srgbClr val="FF0000"/>
                </a:solidFill>
                <a:latin typeface="Rockwell Extra Bold" panose="02060903040505020403" pitchFamily="18" charset="0"/>
              </a:rPr>
              <a:t>     CARE  MINISTRY  TEAMS</a:t>
            </a:r>
          </a:p>
          <a:p>
            <a:pPr marL="336179" indent="-336179" defTabSz="672358" eaLnBrk="0" fontAlgn="base" hangingPunct="0">
              <a:spcBef>
                <a:spcPct val="0"/>
              </a:spcBef>
              <a:spcAft>
                <a:spcPct val="0"/>
              </a:spcAft>
              <a:buNone/>
            </a:pPr>
            <a:endParaRPr lang="en-US" altLang="en-US" sz="588" b="1" dirty="0">
              <a:solidFill>
                <a:srgbClr val="FF0066"/>
              </a:solidFill>
              <a:latin typeface="Rockwell Extra Bold" panose="02060903040505020403" pitchFamily="18" charset="0"/>
            </a:endParaRPr>
          </a:p>
          <a:p>
            <a:pPr marL="336179" indent="-336179" defTabSz="672358" eaLnBrk="0" fontAlgn="base" hangingPunct="0">
              <a:spcBef>
                <a:spcPct val="0"/>
              </a:spcBef>
              <a:spcAft>
                <a:spcPct val="0"/>
              </a:spcAft>
              <a:buNone/>
            </a:pPr>
            <a:r>
              <a:rPr lang="en-US" altLang="en-US" sz="1324" b="1" dirty="0">
                <a:solidFill>
                  <a:srgbClr val="000000"/>
                </a:solidFill>
              </a:rPr>
              <a:t>1. TEAM ONE – WEEK ONE VISITORS</a:t>
            </a:r>
          </a:p>
          <a:p>
            <a:pPr marL="336179" indent="-336179" defTabSz="672358" eaLnBrk="0" fontAlgn="base" hangingPunct="0">
              <a:spcBef>
                <a:spcPct val="0"/>
              </a:spcBef>
              <a:spcAft>
                <a:spcPct val="0"/>
              </a:spcAft>
              <a:buNone/>
            </a:pPr>
            <a:r>
              <a:rPr lang="en-US" altLang="en-US" sz="1324" b="1" dirty="0">
                <a:solidFill>
                  <a:srgbClr val="000000"/>
                </a:solidFill>
              </a:rPr>
              <a:t>         MINISTER TO THEM FOR 4-5 WEEKS</a:t>
            </a:r>
          </a:p>
          <a:p>
            <a:pPr marL="336179" indent="-336179" defTabSz="672358" eaLnBrk="0" fontAlgn="base" hangingPunct="0">
              <a:spcBef>
                <a:spcPct val="0"/>
              </a:spcBef>
              <a:spcAft>
                <a:spcPct val="0"/>
              </a:spcAft>
              <a:buNone/>
            </a:pPr>
            <a:endParaRPr lang="en-US" altLang="en-US" sz="294" b="1" dirty="0">
              <a:solidFill>
                <a:srgbClr val="000000"/>
              </a:solidFill>
            </a:endParaRPr>
          </a:p>
          <a:p>
            <a:pPr marL="336179" indent="-336179" defTabSz="672358" eaLnBrk="0" fontAlgn="base" hangingPunct="0">
              <a:spcBef>
                <a:spcPct val="0"/>
              </a:spcBef>
              <a:spcAft>
                <a:spcPct val="0"/>
              </a:spcAft>
              <a:buNone/>
            </a:pPr>
            <a:r>
              <a:rPr lang="en-US" altLang="en-US" sz="1324" b="1" dirty="0">
                <a:solidFill>
                  <a:srgbClr val="FF0066"/>
                </a:solidFill>
              </a:rPr>
              <a:t>     </a:t>
            </a:r>
            <a:r>
              <a:rPr lang="en-US" altLang="en-US" sz="1324" b="1" dirty="0">
                <a:solidFill>
                  <a:srgbClr val="FF0000"/>
                </a:solidFill>
              </a:rPr>
              <a:t>1.1 WEEK ONE – </a:t>
            </a:r>
            <a:r>
              <a:rPr lang="en-US" altLang="en-US" sz="1471" u="sng" dirty="0">
                <a:solidFill>
                  <a:srgbClr val="FF0000"/>
                </a:solidFill>
                <a:latin typeface="Arial Black" panose="020B0A04020102020204" pitchFamily="34" charset="0"/>
              </a:rPr>
              <a:t>IMPACT MINISTRY</a:t>
            </a:r>
          </a:p>
          <a:p>
            <a:pPr marL="336179" indent="-336179" defTabSz="672358" eaLnBrk="0" fontAlgn="base" hangingPunct="0">
              <a:spcBef>
                <a:spcPct val="0"/>
              </a:spcBef>
              <a:spcAft>
                <a:spcPct val="0"/>
              </a:spcAft>
              <a:buNone/>
            </a:pPr>
            <a:r>
              <a:rPr lang="en-US" altLang="en-US" sz="1324" b="1" dirty="0">
                <a:solidFill>
                  <a:srgbClr val="FF0000"/>
                </a:solidFill>
              </a:rPr>
              <a:t>           (VISITOR’S FIRST SERVICE)</a:t>
            </a:r>
          </a:p>
          <a:p>
            <a:pPr marL="336179" indent="-336179" defTabSz="672358" eaLnBrk="0" fontAlgn="base" hangingPunct="0">
              <a:spcBef>
                <a:spcPct val="0"/>
              </a:spcBef>
              <a:spcAft>
                <a:spcPct val="0"/>
              </a:spcAft>
              <a:buNone/>
            </a:pPr>
            <a:r>
              <a:rPr lang="en-US" altLang="en-US" sz="1324" b="1" dirty="0">
                <a:solidFill>
                  <a:srgbClr val="FF0000"/>
                </a:solidFill>
              </a:rPr>
              <a:t>              -  SIT WITH THE VISITOR IN CHURCH</a:t>
            </a:r>
          </a:p>
          <a:p>
            <a:pPr marL="336179" indent="-336179" defTabSz="672358" eaLnBrk="0" fontAlgn="base" hangingPunct="0">
              <a:spcBef>
                <a:spcPct val="0"/>
              </a:spcBef>
              <a:spcAft>
                <a:spcPct val="0"/>
              </a:spcAft>
              <a:buNone/>
            </a:pPr>
            <a:r>
              <a:rPr lang="en-US" altLang="en-US" sz="1324" b="1" dirty="0">
                <a:solidFill>
                  <a:srgbClr val="FF0000"/>
                </a:solidFill>
              </a:rPr>
              <a:t>                 WHEN APPROPRIATE</a:t>
            </a:r>
          </a:p>
          <a:p>
            <a:pPr marL="336179" indent="-336179" defTabSz="672358" eaLnBrk="0" fontAlgn="base" hangingPunct="0">
              <a:spcBef>
                <a:spcPct val="0"/>
              </a:spcBef>
              <a:spcAft>
                <a:spcPct val="0"/>
              </a:spcAft>
              <a:buNone/>
            </a:pPr>
            <a:r>
              <a:rPr lang="en-US" altLang="en-US" sz="1324" b="1" dirty="0">
                <a:solidFill>
                  <a:srgbClr val="FF0000"/>
                </a:solidFill>
              </a:rPr>
              <a:t>              -  ASK IF THERE IS A NEED YOU CAN PRAY</a:t>
            </a:r>
          </a:p>
          <a:p>
            <a:pPr marL="336179" indent="-336179" defTabSz="672358" eaLnBrk="0" fontAlgn="base" hangingPunct="0">
              <a:spcBef>
                <a:spcPct val="0"/>
              </a:spcBef>
              <a:spcAft>
                <a:spcPct val="0"/>
              </a:spcAft>
              <a:buNone/>
            </a:pPr>
            <a:r>
              <a:rPr lang="en-US" altLang="en-US" sz="1324" b="1" dirty="0">
                <a:solidFill>
                  <a:srgbClr val="FF0000"/>
                </a:solidFill>
              </a:rPr>
              <a:t>                 WITH THEM ABOUT BEFORE THEY LEAVE</a:t>
            </a:r>
          </a:p>
          <a:p>
            <a:pPr marL="336179" indent="-336179" defTabSz="672358" eaLnBrk="0" fontAlgn="base" hangingPunct="0">
              <a:spcBef>
                <a:spcPct val="0"/>
              </a:spcBef>
              <a:spcAft>
                <a:spcPct val="0"/>
              </a:spcAft>
              <a:buNone/>
            </a:pPr>
            <a:r>
              <a:rPr lang="en-US" altLang="en-US" sz="1324" b="1" dirty="0">
                <a:solidFill>
                  <a:srgbClr val="FF0000"/>
                </a:solidFill>
              </a:rPr>
              <a:t>              -  PRAY FOR THEIR NEEDS</a:t>
            </a:r>
          </a:p>
          <a:p>
            <a:pPr marL="336179" indent="-336179" defTabSz="672358" eaLnBrk="0" fontAlgn="base" hangingPunct="0">
              <a:spcBef>
                <a:spcPct val="0"/>
              </a:spcBef>
              <a:spcAft>
                <a:spcPct val="0"/>
              </a:spcAft>
              <a:buNone/>
            </a:pPr>
            <a:r>
              <a:rPr lang="en-US" altLang="en-US" sz="1324" b="1" dirty="0">
                <a:solidFill>
                  <a:srgbClr val="FF0000"/>
                </a:solidFill>
              </a:rPr>
              <a:t>              -  BEGIN TO BUILD A RELATIONSHIP</a:t>
            </a:r>
            <a:r>
              <a:rPr lang="en-US" altLang="en-US" sz="1324" b="1" dirty="0">
                <a:solidFill>
                  <a:srgbClr val="FF0066"/>
                </a:solidFill>
              </a:rPr>
              <a:t>                 </a:t>
            </a:r>
          </a:p>
          <a:p>
            <a:pPr marL="336179" indent="-336179" defTabSz="672358" eaLnBrk="0" fontAlgn="base" hangingPunct="0">
              <a:spcBef>
                <a:spcPct val="0"/>
              </a:spcBef>
              <a:spcAft>
                <a:spcPct val="0"/>
              </a:spcAft>
              <a:buNone/>
            </a:pPr>
            <a:endParaRPr lang="en-US" altLang="en-US" sz="588" b="1" dirty="0">
              <a:solidFill>
                <a:srgbClr val="FF0066"/>
              </a:solidFill>
            </a:endParaRPr>
          </a:p>
          <a:p>
            <a:pPr marL="336179" indent="-336179" defTabSz="672358" eaLnBrk="0" fontAlgn="base" hangingPunct="0">
              <a:spcBef>
                <a:spcPct val="0"/>
              </a:spcBef>
              <a:spcAft>
                <a:spcPct val="0"/>
              </a:spcAft>
              <a:buNone/>
            </a:pPr>
            <a:r>
              <a:rPr lang="en-US" altLang="en-US" sz="1324" b="1" dirty="0">
                <a:solidFill>
                  <a:srgbClr val="FF0066"/>
                </a:solidFill>
              </a:rPr>
              <a:t>      </a:t>
            </a:r>
            <a:r>
              <a:rPr lang="en-US" altLang="en-US" sz="1324" b="1" dirty="0">
                <a:solidFill>
                  <a:srgbClr val="3333CC"/>
                </a:solidFill>
              </a:rPr>
              <a:t>1.2 WEEK ONE – </a:t>
            </a:r>
            <a:r>
              <a:rPr lang="en-US" altLang="en-US" sz="1471" u="sng" dirty="0">
                <a:solidFill>
                  <a:srgbClr val="3333CC"/>
                </a:solidFill>
                <a:latin typeface="Arial Black" panose="020B0A04020102020204" pitchFamily="34" charset="0"/>
              </a:rPr>
              <a:t>PURSUIT MINISTRY</a:t>
            </a:r>
          </a:p>
          <a:p>
            <a:pPr marL="336179" indent="-336179" defTabSz="672358" eaLnBrk="0" fontAlgn="base" hangingPunct="0">
              <a:spcBef>
                <a:spcPct val="0"/>
              </a:spcBef>
              <a:spcAft>
                <a:spcPct val="0"/>
              </a:spcAft>
              <a:buNone/>
            </a:pPr>
            <a:r>
              <a:rPr lang="en-US" altLang="en-US" sz="1324" b="1" dirty="0">
                <a:solidFill>
                  <a:srgbClr val="FF0066"/>
                </a:solidFill>
              </a:rPr>
              <a:t>           </a:t>
            </a:r>
            <a:r>
              <a:rPr lang="en-US" altLang="en-US" sz="1324" b="1" dirty="0">
                <a:solidFill>
                  <a:srgbClr val="3333CC"/>
                </a:solidFill>
              </a:rPr>
              <a:t> MAKE 2-4 DEPOSITS OF LOVE </a:t>
            </a:r>
          </a:p>
          <a:p>
            <a:pPr marL="336179" indent="-336179" defTabSz="672358" eaLnBrk="0" fontAlgn="base" hangingPunct="0">
              <a:spcBef>
                <a:spcPct val="0"/>
              </a:spcBef>
              <a:spcAft>
                <a:spcPct val="0"/>
              </a:spcAft>
              <a:buNone/>
            </a:pPr>
            <a:r>
              <a:rPr lang="en-US" altLang="en-US" sz="1324" b="1" dirty="0">
                <a:solidFill>
                  <a:srgbClr val="3333CC"/>
                </a:solidFill>
              </a:rPr>
              <a:t>            </a:t>
            </a:r>
            <a:r>
              <a:rPr lang="en-US" altLang="en-US" sz="1103" b="1" dirty="0">
                <a:solidFill>
                  <a:srgbClr val="3333CC"/>
                </a:solidFill>
              </a:rPr>
              <a:t>(DEPENDING ON THE EXPRESSION OF THEIR NEEDS)</a:t>
            </a:r>
          </a:p>
          <a:p>
            <a:pPr marL="336179" indent="-336179" defTabSz="672358" eaLnBrk="0" fontAlgn="base" hangingPunct="0">
              <a:spcBef>
                <a:spcPct val="0"/>
              </a:spcBef>
              <a:spcAft>
                <a:spcPct val="0"/>
              </a:spcAft>
              <a:buNone/>
            </a:pPr>
            <a:r>
              <a:rPr lang="en-US" altLang="en-US" sz="1324" b="1" dirty="0">
                <a:solidFill>
                  <a:srgbClr val="3333CC"/>
                </a:solidFill>
              </a:rPr>
              <a:t>                  </a:t>
            </a:r>
            <a:r>
              <a:rPr lang="en-US" altLang="en-US" sz="1029" b="1" dirty="0">
                <a:solidFill>
                  <a:srgbClr val="3333CC"/>
                </a:solidFill>
              </a:rPr>
              <a:t>EXAMPLE: COOKIES,   PHONE CALL (PRAYER FOR NEEDS),  </a:t>
            </a:r>
          </a:p>
          <a:p>
            <a:pPr marL="336179" indent="-336179" defTabSz="672358" eaLnBrk="0" fontAlgn="base" hangingPunct="0">
              <a:spcBef>
                <a:spcPct val="0"/>
              </a:spcBef>
              <a:spcAft>
                <a:spcPct val="0"/>
              </a:spcAft>
              <a:buNone/>
            </a:pPr>
            <a:r>
              <a:rPr lang="en-US" altLang="en-US" sz="1029" b="1" dirty="0">
                <a:solidFill>
                  <a:srgbClr val="3333CC"/>
                </a:solidFill>
              </a:rPr>
              <a:t>                       LETTER  (PRAYING FOR  YOU),   HOME VISIT (PRAY WITH</a:t>
            </a:r>
          </a:p>
          <a:p>
            <a:pPr marL="336179" indent="-336179" defTabSz="672358" eaLnBrk="0" fontAlgn="base" hangingPunct="0">
              <a:spcBef>
                <a:spcPct val="0"/>
              </a:spcBef>
              <a:spcAft>
                <a:spcPct val="0"/>
              </a:spcAft>
              <a:buNone/>
            </a:pPr>
            <a:r>
              <a:rPr lang="en-US" altLang="en-US" sz="1029" b="1" dirty="0">
                <a:solidFill>
                  <a:srgbClr val="3333CC"/>
                </a:solidFill>
              </a:rPr>
              <a:t>                       THEM),   CALL TO PICK UP FOR  CHURCH, OR MEET THEM</a:t>
            </a:r>
            <a:r>
              <a:rPr lang="en-US" altLang="en-US" sz="1324" b="1" dirty="0">
                <a:solidFill>
                  <a:srgbClr val="3333CC"/>
                </a:solidFill>
              </a:rPr>
              <a:t> </a:t>
            </a:r>
          </a:p>
          <a:p>
            <a:pPr marL="336179" indent="-336179" defTabSz="672358" eaLnBrk="0" fontAlgn="base" hangingPunct="0">
              <a:spcBef>
                <a:spcPct val="0"/>
              </a:spcBef>
              <a:spcAft>
                <a:spcPct val="0"/>
              </a:spcAft>
              <a:buNone/>
            </a:pPr>
            <a:r>
              <a:rPr lang="en-US" altLang="en-US" sz="1324" b="1" dirty="0">
                <a:solidFill>
                  <a:srgbClr val="3333CC"/>
                </a:solidFill>
              </a:rPr>
              <a:t>                  </a:t>
            </a:r>
            <a:r>
              <a:rPr lang="en-US" altLang="en-US" sz="1029" b="1" dirty="0">
                <a:solidFill>
                  <a:srgbClr val="3333CC"/>
                </a:solidFill>
              </a:rPr>
              <a:t>AT CHURCH, ETC. (PRAY FOR THEIR NEEDS)</a:t>
            </a:r>
          </a:p>
          <a:p>
            <a:pPr marL="336179" indent="-336179" defTabSz="672358" eaLnBrk="0" fontAlgn="base" hangingPunct="0">
              <a:spcBef>
                <a:spcPct val="0"/>
              </a:spcBef>
              <a:spcAft>
                <a:spcPct val="0"/>
              </a:spcAft>
              <a:buNone/>
            </a:pPr>
            <a:endParaRPr lang="en-US" altLang="en-US" sz="588" b="1" dirty="0">
              <a:solidFill>
                <a:srgbClr val="3333CC"/>
              </a:solidFill>
            </a:endParaRPr>
          </a:p>
          <a:p>
            <a:pPr marL="336179" indent="-336179" defTabSz="672358" eaLnBrk="0" fontAlgn="base" hangingPunct="0">
              <a:spcBef>
                <a:spcPct val="0"/>
              </a:spcBef>
              <a:spcAft>
                <a:spcPct val="0"/>
              </a:spcAft>
              <a:buNone/>
            </a:pPr>
            <a:r>
              <a:rPr lang="en-US" altLang="en-US" sz="1324" b="1" dirty="0">
                <a:solidFill>
                  <a:srgbClr val="3333CC"/>
                </a:solidFill>
              </a:rPr>
              <a:t>      1.3 NEXT 4-5 WEEKS – </a:t>
            </a:r>
            <a:r>
              <a:rPr lang="en-US" altLang="en-US" sz="1471" u="sng" dirty="0">
                <a:solidFill>
                  <a:srgbClr val="3333CC"/>
                </a:solidFill>
                <a:latin typeface="Arial Black" panose="020B0A04020102020204" pitchFamily="34" charset="0"/>
              </a:rPr>
              <a:t>PURSUIT MINISTRY</a:t>
            </a:r>
          </a:p>
          <a:p>
            <a:pPr marL="336179" indent="-336179" defTabSz="672358" eaLnBrk="0" fontAlgn="base" hangingPunct="0">
              <a:spcBef>
                <a:spcPct val="0"/>
              </a:spcBef>
              <a:spcAft>
                <a:spcPct val="0"/>
              </a:spcAft>
              <a:buNone/>
            </a:pPr>
            <a:r>
              <a:rPr lang="en-US" altLang="en-US" sz="1324" b="1" dirty="0">
                <a:solidFill>
                  <a:srgbClr val="3333CC"/>
                </a:solidFill>
              </a:rPr>
              <a:t>            CONTINUED FOLLOW-UP </a:t>
            </a:r>
          </a:p>
          <a:p>
            <a:pPr marL="336179" indent="-336179" defTabSz="672358" eaLnBrk="0" fontAlgn="base" hangingPunct="0">
              <a:spcBef>
                <a:spcPct val="0"/>
              </a:spcBef>
              <a:spcAft>
                <a:spcPct val="0"/>
              </a:spcAft>
              <a:buNone/>
            </a:pPr>
            <a:r>
              <a:rPr lang="en-US" altLang="en-US" sz="1324" b="1" dirty="0">
                <a:solidFill>
                  <a:srgbClr val="3333CC"/>
                </a:solidFill>
              </a:rPr>
              <a:t>            (1-2 TOUCHES EACH WEEK)</a:t>
            </a:r>
          </a:p>
          <a:p>
            <a:pPr marL="336179" indent="-336179" defTabSz="672358" eaLnBrk="0" fontAlgn="base" hangingPunct="0">
              <a:spcBef>
                <a:spcPct val="0"/>
              </a:spcBef>
              <a:spcAft>
                <a:spcPct val="0"/>
              </a:spcAft>
              <a:buNone/>
            </a:pPr>
            <a:r>
              <a:rPr lang="en-US" altLang="en-US" sz="1324" b="1" dirty="0">
                <a:solidFill>
                  <a:srgbClr val="3333CC"/>
                </a:solidFill>
              </a:rPr>
              <a:t>                  </a:t>
            </a:r>
            <a:r>
              <a:rPr lang="en-US" altLang="en-US" sz="1029" b="1" dirty="0">
                <a:solidFill>
                  <a:srgbClr val="3333CC"/>
                </a:solidFill>
              </a:rPr>
              <a:t>EXAMPLE:  PHONE CALL,  MEET FOR LUNCH, MEET AT</a:t>
            </a:r>
          </a:p>
          <a:p>
            <a:pPr marL="336179" indent="-336179" defTabSz="672358" eaLnBrk="0" fontAlgn="base" hangingPunct="0">
              <a:spcBef>
                <a:spcPct val="0"/>
              </a:spcBef>
              <a:spcAft>
                <a:spcPct val="0"/>
              </a:spcAft>
              <a:buNone/>
            </a:pPr>
            <a:r>
              <a:rPr lang="en-US" altLang="en-US" sz="1029" b="1" dirty="0">
                <a:solidFill>
                  <a:srgbClr val="3333CC"/>
                </a:solidFill>
              </a:rPr>
              <a:t>                       CHURCH,  HOME VISITS, REFER TO THEIR NEEDS AND OUR</a:t>
            </a:r>
          </a:p>
          <a:p>
            <a:pPr marL="336179" indent="-336179" defTabSz="672358" eaLnBrk="0" fontAlgn="base" hangingPunct="0">
              <a:spcBef>
                <a:spcPct val="0"/>
              </a:spcBef>
              <a:spcAft>
                <a:spcPct val="0"/>
              </a:spcAft>
              <a:buNone/>
            </a:pPr>
            <a:r>
              <a:rPr lang="en-US" altLang="en-US" sz="1029" b="1" dirty="0">
                <a:solidFill>
                  <a:srgbClr val="3333CC"/>
                </a:solidFill>
              </a:rPr>
              <a:t>                       PRAYER FOR THEIR NEEDS</a:t>
            </a:r>
          </a:p>
          <a:p>
            <a:pPr marL="336179" indent="-336179" defTabSz="672358" eaLnBrk="0" fontAlgn="base" hangingPunct="0">
              <a:spcBef>
                <a:spcPct val="0"/>
              </a:spcBef>
              <a:spcAft>
                <a:spcPct val="0"/>
              </a:spcAft>
              <a:buNone/>
            </a:pPr>
            <a:endParaRPr lang="en-US" altLang="en-US" sz="588" b="1" dirty="0">
              <a:solidFill>
                <a:srgbClr val="3333CC"/>
              </a:solidFill>
            </a:endParaRPr>
          </a:p>
          <a:p>
            <a:pPr marL="336179" indent="-336179" defTabSz="672358" eaLnBrk="0" fontAlgn="base" hangingPunct="0">
              <a:spcBef>
                <a:spcPct val="0"/>
              </a:spcBef>
              <a:spcAft>
                <a:spcPct val="0"/>
              </a:spcAft>
              <a:buNone/>
            </a:pPr>
            <a:r>
              <a:rPr lang="en-US" altLang="en-US" sz="1324" b="1" dirty="0">
                <a:solidFill>
                  <a:srgbClr val="3333CC"/>
                </a:solidFill>
              </a:rPr>
              <a:t>2. TEAM TWO      - WEEK 2 VISITORS</a:t>
            </a:r>
          </a:p>
          <a:p>
            <a:pPr marL="336179" indent="-336179" defTabSz="672358" eaLnBrk="0" fontAlgn="base" hangingPunct="0">
              <a:spcBef>
                <a:spcPct val="0"/>
              </a:spcBef>
              <a:spcAft>
                <a:spcPct val="0"/>
              </a:spcAft>
              <a:buNone/>
            </a:pPr>
            <a:r>
              <a:rPr lang="en-US" altLang="en-US" sz="1324" b="1" dirty="0">
                <a:solidFill>
                  <a:srgbClr val="3333CC"/>
                </a:solidFill>
              </a:rPr>
              <a:t>3. TEAM THREE  - WEEK 3 VISITORS</a:t>
            </a:r>
          </a:p>
          <a:p>
            <a:pPr marL="336179" indent="-336179" defTabSz="672358" eaLnBrk="0" fontAlgn="base" hangingPunct="0">
              <a:spcBef>
                <a:spcPct val="0"/>
              </a:spcBef>
              <a:spcAft>
                <a:spcPct val="0"/>
              </a:spcAft>
              <a:buNone/>
            </a:pPr>
            <a:r>
              <a:rPr lang="en-US" altLang="en-US" sz="1324" b="1" dirty="0">
                <a:solidFill>
                  <a:srgbClr val="3333CC"/>
                </a:solidFill>
              </a:rPr>
              <a:t>4. TEAM FOUR     - WEEK 4 VISITORS</a:t>
            </a:r>
          </a:p>
          <a:p>
            <a:pPr marL="336179" indent="-336179" defTabSz="672358" eaLnBrk="0" fontAlgn="base" hangingPunct="0">
              <a:spcBef>
                <a:spcPct val="0"/>
              </a:spcBef>
              <a:spcAft>
                <a:spcPct val="0"/>
              </a:spcAft>
              <a:buNone/>
            </a:pPr>
            <a:r>
              <a:rPr lang="en-US" altLang="en-US" sz="1324" b="1" i="1" dirty="0">
                <a:solidFill>
                  <a:srgbClr val="3333CC"/>
                </a:solidFill>
              </a:rPr>
              <a:t>5. TEAM FIVE       - WEEK 5 VISITORS (IF 5 TEAMS)</a:t>
            </a:r>
          </a:p>
          <a:p>
            <a:pPr marL="336179" indent="-336179" defTabSz="672358" eaLnBrk="0" fontAlgn="base" hangingPunct="0">
              <a:spcBef>
                <a:spcPct val="0"/>
              </a:spcBef>
              <a:spcAft>
                <a:spcPct val="0"/>
              </a:spcAft>
              <a:buNone/>
            </a:pPr>
            <a:endParaRPr lang="en-US" altLang="en-US" sz="882" b="1" i="1" dirty="0">
              <a:solidFill>
                <a:srgbClr val="3333CC"/>
              </a:solidFill>
            </a:endParaRPr>
          </a:p>
          <a:p>
            <a:pPr marL="336179" indent="-336179" defTabSz="672358" eaLnBrk="0" fontAlgn="base" hangingPunct="0">
              <a:spcBef>
                <a:spcPct val="0"/>
              </a:spcBef>
              <a:spcAft>
                <a:spcPct val="0"/>
              </a:spcAft>
              <a:buNone/>
            </a:pPr>
            <a:r>
              <a:rPr lang="en-US" altLang="en-US" sz="1324" b="1" dirty="0">
                <a:solidFill>
                  <a:srgbClr val="3333CC"/>
                </a:solidFill>
              </a:rPr>
              <a:t>               </a:t>
            </a:r>
            <a:r>
              <a:rPr lang="en-US" altLang="en-US" sz="1471" dirty="0">
                <a:solidFill>
                  <a:srgbClr val="006600"/>
                </a:solidFill>
                <a:latin typeface="Arial Black" panose="020B0A04020102020204" pitchFamily="34" charset="0"/>
              </a:rPr>
              <a:t>START  OVER  WITH  TEAM  ONE</a:t>
            </a:r>
            <a:r>
              <a:rPr lang="en-US" altLang="en-US" sz="1324" b="1" dirty="0">
                <a:solidFill>
                  <a:srgbClr val="993366"/>
                </a:solidFill>
              </a:rPr>
              <a:t>   </a:t>
            </a:r>
            <a:endParaRPr lang="en-US" altLang="en-US" sz="1324" b="1" dirty="0">
              <a:solidFill>
                <a:srgbClr val="3333CC"/>
              </a:solidFill>
            </a:endParaRPr>
          </a:p>
        </p:txBody>
      </p:sp>
      <p:sp>
        <p:nvSpPr>
          <p:cNvPr id="353283" name="AutoShape 3"/>
          <p:cNvSpPr>
            <a:spLocks noChangeArrowheads="1"/>
          </p:cNvSpPr>
          <p:nvPr/>
        </p:nvSpPr>
        <p:spPr bwMode="auto">
          <a:xfrm>
            <a:off x="7934528" y="6016364"/>
            <a:ext cx="626850" cy="539301"/>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53284" name="Text Box 4"/>
          <p:cNvSpPr txBox="1">
            <a:spLocks noChangeArrowheads="1"/>
          </p:cNvSpPr>
          <p:nvPr/>
        </p:nvSpPr>
        <p:spPr bwMode="auto">
          <a:xfrm>
            <a:off x="12404452" y="5472392"/>
            <a:ext cx="135818"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3518559" y="112063"/>
            <a:ext cx="5166555" cy="1267372"/>
          </a:xfrm>
          <a:prstGeom prst="rect">
            <a:avLst/>
          </a:prstGeom>
          <a:solidFill>
            <a:srgbClr val="660066"/>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353" dirty="0">
                <a:solidFill>
                  <a:srgbClr val="993366"/>
                </a:solidFill>
              </a:rPr>
              <a:t> </a:t>
            </a:r>
            <a:r>
              <a:rPr lang="en-US" altLang="en-US" sz="2500" dirty="0">
                <a:solidFill>
                  <a:srgbClr val="FFFFFF"/>
                </a:solidFill>
              </a:rPr>
              <a:t>DISCIPLESHIP   MINISTRY</a:t>
            </a:r>
          </a:p>
          <a:p>
            <a:pPr algn="ctr" defTabSz="672358" eaLnBrk="0" fontAlgn="base" hangingPunct="0">
              <a:spcBef>
                <a:spcPct val="0"/>
              </a:spcBef>
              <a:spcAft>
                <a:spcPct val="0"/>
              </a:spcAft>
            </a:pPr>
            <a:r>
              <a:rPr lang="en-US" altLang="en-US" sz="2353" dirty="0">
                <a:solidFill>
                  <a:srgbClr val="FFFFFF"/>
                </a:solidFill>
              </a:rPr>
              <a:t>  </a:t>
            </a:r>
            <a:r>
              <a:rPr lang="en-US" altLang="en-US" sz="1471" dirty="0">
                <a:solidFill>
                  <a:srgbClr val="FFFFFF"/>
                </a:solidFill>
              </a:rPr>
              <a:t>Not  the  responsibility  of  the   Critical  Care Ministry   Team  who  work  with  the</a:t>
            </a:r>
          </a:p>
          <a:p>
            <a:pPr algn="ctr" defTabSz="672358" eaLnBrk="0" fontAlgn="base" hangingPunct="0">
              <a:spcBef>
                <a:spcPct val="0"/>
              </a:spcBef>
              <a:spcAft>
                <a:spcPct val="0"/>
              </a:spcAft>
            </a:pPr>
            <a:r>
              <a:rPr lang="en-US" altLang="en-US" sz="1471" dirty="0">
                <a:solidFill>
                  <a:srgbClr val="FFFFFF"/>
                </a:solidFill>
              </a:rPr>
              <a:t> visitor  the  first  5  weeks.</a:t>
            </a:r>
          </a:p>
        </p:txBody>
      </p:sp>
      <p:sp>
        <p:nvSpPr>
          <p:cNvPr id="355331" name="Text Box 3"/>
          <p:cNvSpPr txBox="1">
            <a:spLocks noChangeArrowheads="1"/>
          </p:cNvSpPr>
          <p:nvPr/>
        </p:nvSpPr>
        <p:spPr bwMode="auto">
          <a:xfrm>
            <a:off x="3518559" y="1512846"/>
            <a:ext cx="5210913" cy="5295590"/>
          </a:xfrm>
          <a:prstGeom prst="rect">
            <a:avLst/>
          </a:prstGeom>
          <a:gradFill rotWithShape="0">
            <a:gsLst>
              <a:gs pos="0">
                <a:srgbClr val="660066"/>
              </a:gs>
              <a:gs pos="50000">
                <a:srgbClr val="FF0000"/>
              </a:gs>
              <a:gs pos="100000">
                <a:srgbClr val="660066"/>
              </a:gs>
            </a:gsLst>
            <a:lin ang="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471" dirty="0">
              <a:solidFill>
                <a:srgbClr val="FFFFFF"/>
              </a:solidFill>
            </a:endParaRPr>
          </a:p>
          <a:p>
            <a:pPr defTabSz="672358" eaLnBrk="0" fontAlgn="base" hangingPunct="0">
              <a:spcBef>
                <a:spcPct val="0"/>
              </a:spcBef>
              <a:spcAft>
                <a:spcPct val="0"/>
              </a:spcAft>
            </a:pPr>
            <a:r>
              <a:rPr lang="en-US" altLang="en-US" sz="2353" dirty="0">
                <a:solidFill>
                  <a:srgbClr val="FFFFFF"/>
                </a:solidFill>
              </a:rPr>
              <a:t>WEEKS 5 – 52</a:t>
            </a:r>
          </a:p>
          <a:p>
            <a:pPr defTabSz="672358" eaLnBrk="0" fontAlgn="base" hangingPunct="0">
              <a:spcBef>
                <a:spcPct val="0"/>
              </a:spcBef>
              <a:spcAft>
                <a:spcPct val="0"/>
              </a:spcAft>
            </a:pPr>
            <a:endParaRPr lang="en-US" altLang="en-US" sz="1029" dirty="0">
              <a:solidFill>
                <a:srgbClr val="FFFFFF"/>
              </a:solidFill>
            </a:endParaRPr>
          </a:p>
          <a:p>
            <a:pPr defTabSz="672358" eaLnBrk="0" fontAlgn="base" hangingPunct="0">
              <a:spcBef>
                <a:spcPct val="0"/>
              </a:spcBef>
              <a:spcAft>
                <a:spcPct val="0"/>
              </a:spcAft>
            </a:pPr>
            <a:r>
              <a:rPr lang="en-US" altLang="en-US" sz="2353" dirty="0">
                <a:solidFill>
                  <a:srgbClr val="FFFFFF"/>
                </a:solidFill>
              </a:rPr>
              <a:t>  </a:t>
            </a:r>
            <a:r>
              <a:rPr lang="en-US" altLang="en-US" sz="2353" dirty="0">
                <a:solidFill>
                  <a:srgbClr val="FFFF00"/>
                </a:solidFill>
              </a:rPr>
              <a:t>- HOME  BIBLE STUDY</a:t>
            </a:r>
          </a:p>
          <a:p>
            <a:pPr defTabSz="672358" eaLnBrk="0" fontAlgn="base" hangingPunct="0">
              <a:spcBef>
                <a:spcPct val="0"/>
              </a:spcBef>
              <a:spcAft>
                <a:spcPct val="0"/>
              </a:spcAft>
            </a:pPr>
            <a:endParaRPr lang="en-US" altLang="en-US" sz="294" dirty="0">
              <a:solidFill>
                <a:srgbClr val="FFFF00"/>
              </a:solidFill>
            </a:endParaRPr>
          </a:p>
          <a:p>
            <a:pPr defTabSz="672358" eaLnBrk="0" fontAlgn="base" hangingPunct="0">
              <a:spcBef>
                <a:spcPct val="0"/>
              </a:spcBef>
              <a:spcAft>
                <a:spcPct val="0"/>
              </a:spcAft>
            </a:pPr>
            <a:r>
              <a:rPr lang="en-US" altLang="en-US" sz="2353" dirty="0">
                <a:solidFill>
                  <a:srgbClr val="FFFFFF"/>
                </a:solidFill>
              </a:rPr>
              <a:t>  - NEW  CONVERTS  CLASS</a:t>
            </a:r>
          </a:p>
          <a:p>
            <a:pPr defTabSz="672358" eaLnBrk="0" fontAlgn="base" hangingPunct="0">
              <a:spcBef>
                <a:spcPct val="0"/>
              </a:spcBef>
              <a:spcAft>
                <a:spcPct val="0"/>
              </a:spcAft>
            </a:pPr>
            <a:endParaRPr lang="en-US" altLang="en-US" sz="294" dirty="0">
              <a:solidFill>
                <a:srgbClr val="FFFFFF"/>
              </a:solidFill>
            </a:endParaRPr>
          </a:p>
          <a:p>
            <a:pPr defTabSz="672358" eaLnBrk="0" fontAlgn="base" hangingPunct="0">
              <a:spcBef>
                <a:spcPct val="0"/>
              </a:spcBef>
              <a:spcAft>
                <a:spcPct val="0"/>
              </a:spcAft>
            </a:pPr>
            <a:r>
              <a:rPr lang="en-US" altLang="en-US" sz="2353" dirty="0">
                <a:solidFill>
                  <a:srgbClr val="FFFFFF"/>
                </a:solidFill>
              </a:rPr>
              <a:t>  </a:t>
            </a:r>
            <a:r>
              <a:rPr lang="en-US" altLang="en-US" sz="2353" dirty="0">
                <a:solidFill>
                  <a:srgbClr val="FFFF00"/>
                </a:solidFill>
              </a:rPr>
              <a:t>- HOME  FELLOWSHIP</a:t>
            </a:r>
          </a:p>
          <a:p>
            <a:pPr defTabSz="672358" eaLnBrk="0" fontAlgn="base" hangingPunct="0">
              <a:spcBef>
                <a:spcPct val="0"/>
              </a:spcBef>
              <a:spcAft>
                <a:spcPct val="0"/>
              </a:spcAft>
            </a:pPr>
            <a:endParaRPr lang="en-US" altLang="en-US" sz="294" dirty="0">
              <a:solidFill>
                <a:srgbClr val="FFFF00"/>
              </a:solidFill>
            </a:endParaRPr>
          </a:p>
          <a:p>
            <a:pPr defTabSz="672358" eaLnBrk="0" fontAlgn="base" hangingPunct="0">
              <a:spcBef>
                <a:spcPct val="0"/>
              </a:spcBef>
              <a:spcAft>
                <a:spcPct val="0"/>
              </a:spcAft>
            </a:pPr>
            <a:r>
              <a:rPr lang="en-US" altLang="en-US" sz="2353" dirty="0">
                <a:solidFill>
                  <a:srgbClr val="FFFF00"/>
                </a:solidFill>
              </a:rPr>
              <a:t>     MEETINGS   </a:t>
            </a:r>
            <a:r>
              <a:rPr lang="en-US" altLang="en-US" sz="1471" dirty="0">
                <a:solidFill>
                  <a:srgbClr val="FFFF00"/>
                </a:solidFill>
              </a:rPr>
              <a:t>(FOOD AND</a:t>
            </a:r>
          </a:p>
          <a:p>
            <a:pPr defTabSz="672358" eaLnBrk="0" fontAlgn="base" hangingPunct="0">
              <a:spcBef>
                <a:spcPct val="0"/>
              </a:spcBef>
              <a:spcAft>
                <a:spcPct val="0"/>
              </a:spcAft>
            </a:pPr>
            <a:r>
              <a:rPr lang="en-US" altLang="en-US" sz="1471" dirty="0">
                <a:solidFill>
                  <a:srgbClr val="FFFF00"/>
                </a:solidFill>
              </a:rPr>
              <a:t>        FELLOWSHIP ONCE EVERY 4-6 WEEKS)</a:t>
            </a:r>
          </a:p>
          <a:p>
            <a:pPr defTabSz="672358" eaLnBrk="0" fontAlgn="base" hangingPunct="0">
              <a:spcBef>
                <a:spcPct val="0"/>
              </a:spcBef>
              <a:spcAft>
                <a:spcPct val="0"/>
              </a:spcAft>
            </a:pPr>
            <a:endParaRPr lang="en-US" altLang="en-US" sz="294" dirty="0">
              <a:solidFill>
                <a:srgbClr val="FFFF00"/>
              </a:solidFill>
            </a:endParaRPr>
          </a:p>
          <a:p>
            <a:pPr defTabSz="672358" eaLnBrk="0" fontAlgn="base" hangingPunct="0">
              <a:spcBef>
                <a:spcPct val="0"/>
              </a:spcBef>
              <a:spcAft>
                <a:spcPct val="0"/>
              </a:spcAft>
            </a:pPr>
            <a:r>
              <a:rPr lang="en-US" altLang="en-US" sz="2353" dirty="0">
                <a:solidFill>
                  <a:srgbClr val="FFFFFF"/>
                </a:solidFill>
              </a:rPr>
              <a:t>  - FRIENDS</a:t>
            </a:r>
          </a:p>
          <a:p>
            <a:pPr defTabSz="672358" eaLnBrk="0" fontAlgn="base" hangingPunct="0">
              <a:spcBef>
                <a:spcPct val="0"/>
              </a:spcBef>
              <a:spcAft>
                <a:spcPct val="0"/>
              </a:spcAft>
            </a:pPr>
            <a:endParaRPr lang="en-US" altLang="en-US" sz="294" dirty="0">
              <a:solidFill>
                <a:srgbClr val="FFFFFF"/>
              </a:solidFill>
            </a:endParaRPr>
          </a:p>
          <a:p>
            <a:pPr defTabSz="672358" eaLnBrk="0" fontAlgn="base" hangingPunct="0">
              <a:spcBef>
                <a:spcPct val="0"/>
              </a:spcBef>
              <a:spcAft>
                <a:spcPct val="0"/>
              </a:spcAft>
            </a:pPr>
            <a:r>
              <a:rPr lang="en-US" altLang="en-US" sz="2353" dirty="0">
                <a:solidFill>
                  <a:srgbClr val="FFFFFF"/>
                </a:solidFill>
              </a:rPr>
              <a:t>  </a:t>
            </a:r>
            <a:r>
              <a:rPr lang="en-US" altLang="en-US" sz="2353" dirty="0">
                <a:solidFill>
                  <a:srgbClr val="FFFF00"/>
                </a:solidFill>
              </a:rPr>
              <a:t>- MENTOR  (ONE-ON-ONE)</a:t>
            </a:r>
          </a:p>
          <a:p>
            <a:pPr defTabSz="672358" eaLnBrk="0" fontAlgn="base" hangingPunct="0">
              <a:spcBef>
                <a:spcPct val="0"/>
              </a:spcBef>
              <a:spcAft>
                <a:spcPct val="0"/>
              </a:spcAft>
            </a:pPr>
            <a:endParaRPr lang="en-US" altLang="en-US" sz="294" dirty="0">
              <a:solidFill>
                <a:srgbClr val="FFFF00"/>
              </a:solidFill>
            </a:endParaRPr>
          </a:p>
          <a:p>
            <a:pPr defTabSz="672358" eaLnBrk="0" fontAlgn="base" hangingPunct="0">
              <a:spcBef>
                <a:spcPct val="0"/>
              </a:spcBef>
              <a:spcAft>
                <a:spcPct val="0"/>
              </a:spcAft>
            </a:pPr>
            <a:r>
              <a:rPr lang="en-US" altLang="en-US" sz="2353" dirty="0">
                <a:solidFill>
                  <a:srgbClr val="FFFFFF"/>
                </a:solidFill>
              </a:rPr>
              <a:t>  - AS SOON AS APPROPRIATE</a:t>
            </a:r>
          </a:p>
          <a:p>
            <a:pPr defTabSz="672358" eaLnBrk="0" fontAlgn="base" hangingPunct="0">
              <a:spcBef>
                <a:spcPct val="0"/>
              </a:spcBef>
              <a:spcAft>
                <a:spcPct val="0"/>
              </a:spcAft>
            </a:pPr>
            <a:r>
              <a:rPr lang="en-US" altLang="en-US" sz="2353" dirty="0">
                <a:solidFill>
                  <a:srgbClr val="FFFFFF"/>
                </a:solidFill>
              </a:rPr>
              <a:t>     </a:t>
            </a:r>
            <a:r>
              <a:rPr lang="en-US" altLang="en-US" sz="2206" dirty="0">
                <a:solidFill>
                  <a:srgbClr val="FFFFFF"/>
                </a:solidFill>
              </a:rPr>
              <a:t>A  JOB ASSIGNMENT</a:t>
            </a:r>
          </a:p>
          <a:p>
            <a:pPr defTabSz="672358" eaLnBrk="0" fontAlgn="base" hangingPunct="0">
              <a:spcBef>
                <a:spcPct val="0"/>
              </a:spcBef>
              <a:spcAft>
                <a:spcPct val="0"/>
              </a:spcAft>
            </a:pPr>
            <a:r>
              <a:rPr lang="en-US" altLang="en-US" sz="2206" dirty="0">
                <a:solidFill>
                  <a:srgbClr val="FFFFFF"/>
                </a:solidFill>
              </a:rPr>
              <a:t>     WORKING IN THE CHURCH</a:t>
            </a:r>
          </a:p>
          <a:p>
            <a:pPr defTabSz="672358" eaLnBrk="0" fontAlgn="base" hangingPunct="0">
              <a:spcBef>
                <a:spcPct val="0"/>
              </a:spcBef>
              <a:spcAft>
                <a:spcPct val="0"/>
              </a:spcAft>
            </a:pPr>
            <a:endParaRPr lang="en-US" altLang="en-US" sz="294" dirty="0">
              <a:solidFill>
                <a:srgbClr val="FFFFFF"/>
              </a:solidFill>
            </a:endParaRPr>
          </a:p>
          <a:p>
            <a:pPr defTabSz="672358" eaLnBrk="0" fontAlgn="base" hangingPunct="0">
              <a:spcBef>
                <a:spcPct val="0"/>
              </a:spcBef>
              <a:spcAft>
                <a:spcPct val="0"/>
              </a:spcAft>
            </a:pPr>
            <a:r>
              <a:rPr lang="en-US" altLang="en-US" sz="2206" dirty="0">
                <a:solidFill>
                  <a:srgbClr val="FFFFFF"/>
                </a:solidFill>
              </a:rPr>
              <a:t>  </a:t>
            </a:r>
            <a:r>
              <a:rPr lang="en-US" altLang="en-US" sz="2206" dirty="0">
                <a:solidFill>
                  <a:srgbClr val="FFFF00"/>
                </a:solidFill>
              </a:rPr>
              <a:t>-  OTHER  ?</a:t>
            </a:r>
          </a:p>
          <a:p>
            <a:pPr defTabSz="672358" eaLnBrk="0" fontAlgn="base" hangingPunct="0">
              <a:spcBef>
                <a:spcPct val="0"/>
              </a:spcBef>
              <a:spcAft>
                <a:spcPct val="0"/>
              </a:spcAft>
            </a:pPr>
            <a:endParaRPr lang="en-US" altLang="en-US" sz="2353" dirty="0">
              <a:solidFill>
                <a:srgbClr val="FFFF00"/>
              </a:solidFill>
              <a:latin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1026"/>
          <p:cNvSpPr txBox="1">
            <a:spLocks noChangeArrowheads="1"/>
          </p:cNvSpPr>
          <p:nvPr/>
        </p:nvSpPr>
        <p:spPr bwMode="auto">
          <a:xfrm>
            <a:off x="3518560" y="224125"/>
            <a:ext cx="5154881" cy="758002"/>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441" b="0" dirty="0">
              <a:solidFill>
                <a:srgbClr val="FF0000"/>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691" b="0" dirty="0">
                <a:solidFill>
                  <a:srgbClr val="FF0000"/>
                </a:solidFill>
                <a:latin typeface="Arial Black" panose="020B0A04020102020204" pitchFamily="34" charset="0"/>
                <a:cs typeface="Times New Roman" panose="02020603050405020304" pitchFamily="18" charset="0"/>
              </a:rPr>
              <a:t>COMPASSION &amp; CARE MINISTRY TEAMS</a:t>
            </a:r>
          </a:p>
          <a:p>
            <a:pPr algn="ctr" defTabSz="672358" eaLnBrk="0" fontAlgn="base" hangingPunct="0">
              <a:spcBef>
                <a:spcPct val="0"/>
              </a:spcBef>
              <a:spcAft>
                <a:spcPct val="0"/>
              </a:spcAft>
            </a:pPr>
            <a:endParaRPr lang="en-US" altLang="en-US" sz="588" b="0" dirty="0">
              <a:solidFill>
                <a:srgbClr val="FF0000"/>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324" b="0" i="1" dirty="0">
                <a:solidFill>
                  <a:srgbClr val="FF0000"/>
                </a:solidFill>
                <a:latin typeface="Arial Black" panose="020B0A04020102020204" pitchFamily="34" charset="0"/>
                <a:cs typeface="Times New Roman" panose="02020603050405020304" pitchFamily="18" charset="0"/>
              </a:rPr>
              <a:t>CARE TEAMS &amp; PRAYER TEAMS </a:t>
            </a:r>
            <a:r>
              <a:rPr lang="en-US" altLang="en-US" sz="1324" b="0" i="1" dirty="0">
                <a:solidFill>
                  <a:srgbClr val="FF0000"/>
                </a:solidFill>
                <a:latin typeface="Times" panose="02020603050405020304" pitchFamily="18" charset="0"/>
                <a:cs typeface="Times New Roman" panose="02020603050405020304" pitchFamily="18" charset="0"/>
              </a:rPr>
              <a:t>–</a:t>
            </a:r>
            <a:r>
              <a:rPr lang="en-US" altLang="en-US" sz="1324" b="0" i="1" dirty="0">
                <a:solidFill>
                  <a:srgbClr val="FF0000"/>
                </a:solidFill>
                <a:latin typeface="Arial Black" panose="020B0A04020102020204" pitchFamily="34" charset="0"/>
                <a:cs typeface="Times New Roman" panose="02020603050405020304" pitchFamily="18" charset="0"/>
              </a:rPr>
              <a:t> 4 WEEK CYCLE</a:t>
            </a:r>
          </a:p>
          <a:p>
            <a:pPr algn="ctr" defTabSz="672358" eaLnBrk="0" fontAlgn="base" hangingPunct="0">
              <a:spcBef>
                <a:spcPct val="0"/>
              </a:spcBef>
              <a:spcAft>
                <a:spcPct val="0"/>
              </a:spcAft>
            </a:pPr>
            <a:endParaRPr lang="en-US" altLang="en-US" sz="441" b="0" i="1" dirty="0">
              <a:solidFill>
                <a:srgbClr val="FF0000"/>
              </a:solidFill>
              <a:latin typeface="Arial Black" panose="020B0A04020102020204" pitchFamily="34" charset="0"/>
            </a:endParaRPr>
          </a:p>
        </p:txBody>
      </p:sp>
      <p:sp>
        <p:nvSpPr>
          <p:cNvPr id="357379" name="Text Box 1027"/>
          <p:cNvSpPr txBox="1">
            <a:spLocks noChangeArrowheads="1"/>
          </p:cNvSpPr>
          <p:nvPr/>
        </p:nvSpPr>
        <p:spPr bwMode="auto">
          <a:xfrm>
            <a:off x="3518559" y="1288721"/>
            <a:ext cx="3922192" cy="701383"/>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CARE MINISTRY      - TEAM 1   -  WEEK 1 VISITORS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PRAYER MINISTRY  - TEAM 1   -  WEEK 1 NEEDS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    FOUR WEEK FOLLOW-UP</a:t>
            </a:r>
            <a:endParaRPr lang="en-US" altLang="en-US" sz="1029" dirty="0">
              <a:solidFill>
                <a:srgbClr val="FFFFFF"/>
              </a:solidFill>
              <a:latin typeface="Arial Black" panose="020B0A04020102020204" pitchFamily="34" charset="0"/>
            </a:endParaRPr>
          </a:p>
        </p:txBody>
      </p:sp>
      <p:sp>
        <p:nvSpPr>
          <p:cNvPr id="357380" name="Text Box 1028"/>
          <p:cNvSpPr txBox="1">
            <a:spLocks noChangeArrowheads="1"/>
          </p:cNvSpPr>
          <p:nvPr/>
        </p:nvSpPr>
        <p:spPr bwMode="auto">
          <a:xfrm>
            <a:off x="3910779" y="2276273"/>
            <a:ext cx="3922192" cy="701383"/>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CARE MINISTRY      - TEAM 2   -  WEEK 2 VISITORS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PRAYER MINISTRY  - TEAM 2   -  WEEK 2 NEEDS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    FOUR WEEK FOLLOW-UP</a:t>
            </a:r>
            <a:endParaRPr lang="en-US" altLang="en-US" sz="1029" dirty="0">
              <a:solidFill>
                <a:srgbClr val="FFFFFF"/>
              </a:solidFill>
              <a:latin typeface="Arial Black" panose="020B0A04020102020204" pitchFamily="34" charset="0"/>
            </a:endParaRPr>
          </a:p>
        </p:txBody>
      </p:sp>
      <p:sp>
        <p:nvSpPr>
          <p:cNvPr id="357381" name="Text Box 1029"/>
          <p:cNvSpPr txBox="1">
            <a:spLocks noChangeArrowheads="1"/>
          </p:cNvSpPr>
          <p:nvPr/>
        </p:nvSpPr>
        <p:spPr bwMode="auto">
          <a:xfrm>
            <a:off x="4302998" y="3250985"/>
            <a:ext cx="3922192" cy="701383"/>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CARE MINISTRY      - TEAM 3   -  WEEK 3 VISITORS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PRAYER MINISTRY  - TEAM 3   -  WEEK 3 NEEDS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    FOUR WEEK FOLLOW-UP</a:t>
            </a:r>
            <a:endParaRPr lang="en-US" altLang="en-US" sz="1029" dirty="0">
              <a:solidFill>
                <a:srgbClr val="FFFFFF"/>
              </a:solidFill>
              <a:latin typeface="Arial Black" panose="020B0A04020102020204" pitchFamily="34" charset="0"/>
            </a:endParaRPr>
          </a:p>
        </p:txBody>
      </p:sp>
      <p:sp>
        <p:nvSpPr>
          <p:cNvPr id="357382" name="Text Box 1030"/>
          <p:cNvSpPr txBox="1">
            <a:spLocks noChangeArrowheads="1"/>
          </p:cNvSpPr>
          <p:nvPr/>
        </p:nvSpPr>
        <p:spPr bwMode="auto">
          <a:xfrm>
            <a:off x="4751249" y="4237369"/>
            <a:ext cx="3922192" cy="701383"/>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CARE MINISTRY      - TEAM 4   -  WEEK 4 VISITORS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PRAYER MINISTRY  - TEAM 4   -  WEEK 4 NEEDS</a:t>
            </a:r>
          </a:p>
          <a:p>
            <a:pPr defTabSz="672358" eaLnBrk="0" fontAlgn="base" hangingPunct="0">
              <a:spcBef>
                <a:spcPct val="5000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    FOUR WEEK FOLLOW-UP</a:t>
            </a:r>
            <a:endParaRPr lang="en-US" altLang="en-US" sz="1029" dirty="0">
              <a:solidFill>
                <a:srgbClr val="FFFFFF"/>
              </a:solidFill>
              <a:latin typeface="Arial Black" panose="020B0A04020102020204" pitchFamily="34" charset="0"/>
            </a:endParaRPr>
          </a:p>
        </p:txBody>
      </p:sp>
      <p:sp>
        <p:nvSpPr>
          <p:cNvPr id="357383" name="Text Box 1031"/>
          <p:cNvSpPr txBox="1">
            <a:spLocks noChangeArrowheads="1"/>
          </p:cNvSpPr>
          <p:nvPr/>
        </p:nvSpPr>
        <p:spPr bwMode="auto">
          <a:xfrm>
            <a:off x="3518559" y="5859942"/>
            <a:ext cx="5098850" cy="701640"/>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2059" dirty="0">
                <a:solidFill>
                  <a:srgbClr val="FF0000"/>
                </a:solidFill>
                <a:latin typeface="Algerian" panose="04020705040A02060702" pitchFamily="82" charset="0"/>
                <a:cs typeface="Times New Roman" panose="02020603050405020304" pitchFamily="18" charset="0"/>
              </a:rPr>
              <a:t>WEEKS:</a:t>
            </a:r>
            <a:endParaRPr lang="en-US" altLang="en-US" sz="2059" dirty="0">
              <a:solidFill>
                <a:srgbClr val="000000"/>
              </a:solidFill>
              <a:latin typeface="Algerian" panose="04020705040A02060702" pitchFamily="82" charset="0"/>
              <a:cs typeface="Times New Roman" panose="02020603050405020304" pitchFamily="18" charset="0"/>
            </a:endParaRPr>
          </a:p>
          <a:p>
            <a:pPr defTabSz="672358" eaLnBrk="0" fontAlgn="base" hangingPunct="0">
              <a:spcBef>
                <a:spcPct val="0"/>
              </a:spcBef>
              <a:spcAft>
                <a:spcPct val="0"/>
              </a:spcAft>
            </a:pPr>
            <a:r>
              <a:rPr lang="en-US" altLang="en-US" sz="2059" dirty="0">
                <a:solidFill>
                  <a:srgbClr val="FF0000"/>
                </a:solidFill>
                <a:latin typeface="Algerian" panose="04020705040A02060702" pitchFamily="82" charset="0"/>
                <a:cs typeface="Times New Roman" panose="02020603050405020304" pitchFamily="18" charset="0"/>
              </a:rPr>
              <a:t>1    2    3    4    .    .   .   .   .   .   .   .   .   .   .   . </a:t>
            </a:r>
            <a:endParaRPr lang="en-US" altLang="en-US" sz="1029" dirty="0">
              <a:solidFill>
                <a:srgbClr val="000000"/>
              </a:solidFill>
              <a:latin typeface="Arial Black" panose="020B0A04020102020204" pitchFamily="34" charset="0"/>
            </a:endParaRPr>
          </a:p>
        </p:txBody>
      </p:sp>
      <p:sp>
        <p:nvSpPr>
          <p:cNvPr id="357384" name="Text Box 1032"/>
          <p:cNvSpPr txBox="1">
            <a:spLocks noChangeArrowheads="1"/>
          </p:cNvSpPr>
          <p:nvPr/>
        </p:nvSpPr>
        <p:spPr bwMode="auto">
          <a:xfrm>
            <a:off x="3630622" y="5355661"/>
            <a:ext cx="4414168" cy="42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176" i="1" dirty="0">
                <a:solidFill>
                  <a:srgbClr val="FF0000"/>
                </a:solidFill>
                <a:latin typeface="Arial Black" panose="020B0A04020102020204" pitchFamily="34" charset="0"/>
                <a:cs typeface="Times New Roman" panose="02020603050405020304" pitchFamily="18" charset="0"/>
              </a:rPr>
              <a:t>. . . WEEK 5 - START ROTATION OVER WITH TEAM 1</a:t>
            </a:r>
          </a:p>
          <a:p>
            <a:pPr defTabSz="672358" eaLnBrk="0" fontAlgn="base" hangingPunct="0">
              <a:spcBef>
                <a:spcPct val="0"/>
              </a:spcBef>
              <a:spcAft>
                <a:spcPct val="0"/>
              </a:spcAft>
            </a:pPr>
            <a:r>
              <a:rPr lang="en-US" altLang="en-US" sz="1176" i="1" dirty="0">
                <a:solidFill>
                  <a:srgbClr val="FF0000"/>
                </a:solidFill>
                <a:latin typeface="Arial Black" panose="020B0A04020102020204" pitchFamily="34" charset="0"/>
                <a:cs typeface="Times New Roman" panose="02020603050405020304" pitchFamily="18" charset="0"/>
              </a:rPr>
              <a:t>                      (New set of visitors and needs)</a:t>
            </a:r>
            <a:endParaRPr lang="en-US" altLang="en-US" sz="1176" dirty="0">
              <a:solidFill>
                <a:srgbClr val="000000"/>
              </a:solidFill>
              <a:latin typeface="Arial Black" panose="020B0A04020102020204" pitchFamily="34" charset="0"/>
            </a:endParaRPr>
          </a:p>
        </p:txBody>
      </p:sp>
      <p:sp>
        <p:nvSpPr>
          <p:cNvPr id="357385" name="Text Box 1033"/>
          <p:cNvSpPr txBox="1">
            <a:spLocks noChangeArrowheads="1"/>
          </p:cNvSpPr>
          <p:nvPr/>
        </p:nvSpPr>
        <p:spPr bwMode="auto">
          <a:xfrm>
            <a:off x="8225190" y="5223754"/>
            <a:ext cx="392219" cy="22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029" dirty="0">
              <a:solidFill>
                <a:srgbClr val="000000"/>
              </a:solidFill>
              <a:latin typeface="Arial Black" panose="020B0A04020102020204" pitchFamily="34" charset="0"/>
            </a:endParaRPr>
          </a:p>
        </p:txBody>
      </p:sp>
      <p:sp>
        <p:nvSpPr>
          <p:cNvPr id="357386" name="Text Box 1034"/>
          <p:cNvSpPr txBox="1">
            <a:spLocks noChangeArrowheads="1"/>
          </p:cNvSpPr>
          <p:nvPr/>
        </p:nvSpPr>
        <p:spPr bwMode="auto">
          <a:xfrm>
            <a:off x="8213517" y="5335817"/>
            <a:ext cx="135818" cy="22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029" dirty="0">
              <a:solidFill>
                <a:srgbClr val="000000"/>
              </a:solidFill>
              <a:latin typeface="Arial Black" panose="020B0A04020102020204" pitchFamily="34" charset="0"/>
            </a:endParaRPr>
          </a:p>
        </p:txBody>
      </p:sp>
      <p:sp>
        <p:nvSpPr>
          <p:cNvPr id="357387" name="AutoShape 1035"/>
          <p:cNvSpPr>
            <a:spLocks noChangeArrowheads="1"/>
          </p:cNvSpPr>
          <p:nvPr/>
        </p:nvSpPr>
        <p:spPr bwMode="auto">
          <a:xfrm>
            <a:off x="8225190" y="5189901"/>
            <a:ext cx="458757" cy="3361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Tree>
  </p:cSld>
  <p:clrMapOvr>
    <a:masterClrMapping/>
  </p:clrMapOvr>
  <p:transition spd="slow">
    <p:checker/>
    <p:sndAc>
      <p:stSnd>
        <p:snd r:embed="rId3" name="projctor.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3910779" y="2521410"/>
            <a:ext cx="1120626" cy="1064595"/>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647" dirty="0">
              <a:solidFill>
                <a:srgbClr val="000000"/>
              </a:solidFill>
            </a:endParaRPr>
          </a:p>
        </p:txBody>
      </p:sp>
      <p:sp>
        <p:nvSpPr>
          <p:cNvPr id="361475" name="Rectangle 3"/>
          <p:cNvSpPr>
            <a:spLocks noChangeArrowheads="1"/>
          </p:cNvSpPr>
          <p:nvPr/>
        </p:nvSpPr>
        <p:spPr bwMode="auto">
          <a:xfrm>
            <a:off x="3910779" y="4202349"/>
            <a:ext cx="1120626" cy="1064595"/>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176" dirty="0">
              <a:solidFill>
                <a:srgbClr val="000000"/>
              </a:solidFill>
            </a:endParaRPr>
          </a:p>
        </p:txBody>
      </p:sp>
      <p:sp>
        <p:nvSpPr>
          <p:cNvPr id="361476" name="Rectangle 4"/>
          <p:cNvSpPr>
            <a:spLocks noChangeArrowheads="1"/>
          </p:cNvSpPr>
          <p:nvPr/>
        </p:nvSpPr>
        <p:spPr bwMode="auto">
          <a:xfrm>
            <a:off x="3910779" y="5659163"/>
            <a:ext cx="1120626" cy="1064595"/>
          </a:xfrm>
          <a:prstGeom prst="rect">
            <a:avLst/>
          </a:prstGeom>
          <a:solidFill>
            <a:srgbClr val="660066"/>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176" dirty="0">
              <a:solidFill>
                <a:srgbClr val="000000"/>
              </a:solidFill>
            </a:endParaRPr>
          </a:p>
        </p:txBody>
      </p:sp>
      <p:sp>
        <p:nvSpPr>
          <p:cNvPr id="361477" name="Rectangle 5"/>
          <p:cNvSpPr>
            <a:spLocks noChangeArrowheads="1"/>
          </p:cNvSpPr>
          <p:nvPr/>
        </p:nvSpPr>
        <p:spPr bwMode="auto">
          <a:xfrm>
            <a:off x="3910779" y="952533"/>
            <a:ext cx="1120626" cy="1064595"/>
          </a:xfrm>
          <a:prstGeom prst="rect">
            <a:avLst/>
          </a:prstGeom>
          <a:solidFill>
            <a:srgbClr val="CC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029" dirty="0">
              <a:solidFill>
                <a:srgbClr val="000000"/>
              </a:solidFill>
              <a:latin typeface="Times New Roman" panose="02020603050405020304" pitchFamily="18" charset="0"/>
            </a:endParaRPr>
          </a:p>
        </p:txBody>
      </p:sp>
      <p:sp>
        <p:nvSpPr>
          <p:cNvPr id="361478" name="Text Box 6"/>
          <p:cNvSpPr txBox="1">
            <a:spLocks noChangeArrowheads="1"/>
          </p:cNvSpPr>
          <p:nvPr/>
        </p:nvSpPr>
        <p:spPr bwMode="auto">
          <a:xfrm>
            <a:off x="4040351" y="1017903"/>
            <a:ext cx="826648" cy="79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176" dirty="0">
              <a:solidFill>
                <a:srgbClr val="000000"/>
              </a:solidFill>
              <a:latin typeface="Times New Roman" panose="02020603050405020304" pitchFamily="18" charset="0"/>
            </a:endParaRPr>
          </a:p>
          <a:p>
            <a:pPr defTabSz="672358" eaLnBrk="0" fontAlgn="base" hangingPunct="0">
              <a:spcBef>
                <a:spcPct val="0"/>
              </a:spcBef>
              <a:spcAft>
                <a:spcPct val="0"/>
              </a:spcAft>
            </a:pPr>
            <a:r>
              <a:rPr lang="en-US" altLang="en-US" sz="1176" dirty="0">
                <a:solidFill>
                  <a:srgbClr val="FFFFFF"/>
                </a:solidFill>
              </a:rPr>
              <a:t>COOKIE</a:t>
            </a:r>
          </a:p>
          <a:p>
            <a:pPr defTabSz="672358" eaLnBrk="0" fontAlgn="base" hangingPunct="0">
              <a:spcBef>
                <a:spcPct val="0"/>
              </a:spcBef>
              <a:spcAft>
                <a:spcPct val="0"/>
              </a:spcAft>
            </a:pPr>
            <a:r>
              <a:rPr lang="en-US" altLang="en-US" sz="1176" dirty="0">
                <a:solidFill>
                  <a:srgbClr val="FFFFFF"/>
                </a:solidFill>
              </a:rPr>
              <a:t> BAKER</a:t>
            </a:r>
          </a:p>
          <a:p>
            <a:pPr defTabSz="672358" eaLnBrk="0" fontAlgn="base" hangingPunct="0">
              <a:spcBef>
                <a:spcPct val="0"/>
              </a:spcBef>
              <a:spcAft>
                <a:spcPct val="0"/>
              </a:spcAft>
            </a:pPr>
            <a:r>
              <a:rPr lang="en-US" altLang="en-US" sz="1176" dirty="0">
                <a:solidFill>
                  <a:srgbClr val="FFFFFF"/>
                </a:solidFill>
              </a:rPr>
              <a:t> TEAMS</a:t>
            </a:r>
          </a:p>
        </p:txBody>
      </p:sp>
      <p:sp>
        <p:nvSpPr>
          <p:cNvPr id="361479" name="Text Box 7"/>
          <p:cNvSpPr txBox="1">
            <a:spLocks noChangeArrowheads="1"/>
          </p:cNvSpPr>
          <p:nvPr/>
        </p:nvSpPr>
        <p:spPr bwMode="auto">
          <a:xfrm>
            <a:off x="3899106" y="2969660"/>
            <a:ext cx="1049465" cy="24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176" dirty="0">
                <a:solidFill>
                  <a:srgbClr val="000000"/>
                </a:solidFill>
                <a:latin typeface="Times New Roman" panose="02020603050405020304" pitchFamily="18" charset="0"/>
              </a:rPr>
              <a:t> </a:t>
            </a:r>
            <a:r>
              <a:rPr lang="en-US" altLang="en-US" sz="1176" dirty="0">
                <a:solidFill>
                  <a:srgbClr val="FFFFFF"/>
                </a:solidFill>
              </a:rPr>
              <a:t>MENTORS</a:t>
            </a:r>
          </a:p>
        </p:txBody>
      </p:sp>
      <p:sp>
        <p:nvSpPr>
          <p:cNvPr id="361480" name="Text Box 8"/>
          <p:cNvSpPr txBox="1">
            <a:spLocks noChangeArrowheads="1"/>
          </p:cNvSpPr>
          <p:nvPr/>
        </p:nvSpPr>
        <p:spPr bwMode="auto">
          <a:xfrm>
            <a:off x="4067200" y="4202349"/>
            <a:ext cx="754512" cy="97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176" dirty="0">
              <a:solidFill>
                <a:srgbClr val="000000"/>
              </a:solidFill>
            </a:endParaRPr>
          </a:p>
          <a:p>
            <a:pPr defTabSz="672358" eaLnBrk="0" fontAlgn="base" hangingPunct="0">
              <a:spcBef>
                <a:spcPct val="0"/>
              </a:spcBef>
              <a:spcAft>
                <a:spcPct val="0"/>
              </a:spcAft>
            </a:pPr>
            <a:r>
              <a:rPr lang="en-US" altLang="en-US" sz="1176" dirty="0">
                <a:solidFill>
                  <a:srgbClr val="FFFFFF"/>
                </a:solidFill>
              </a:rPr>
              <a:t>HOME</a:t>
            </a:r>
          </a:p>
          <a:p>
            <a:pPr defTabSz="672358" eaLnBrk="0" fontAlgn="base" hangingPunct="0">
              <a:spcBef>
                <a:spcPct val="0"/>
              </a:spcBef>
              <a:spcAft>
                <a:spcPct val="0"/>
              </a:spcAft>
            </a:pPr>
            <a:r>
              <a:rPr lang="en-US" altLang="en-US" sz="1176" dirty="0">
                <a:solidFill>
                  <a:srgbClr val="FFFFFF"/>
                </a:solidFill>
              </a:rPr>
              <a:t>CARE</a:t>
            </a:r>
          </a:p>
          <a:p>
            <a:pPr defTabSz="672358" eaLnBrk="0" fontAlgn="base" hangingPunct="0">
              <a:spcBef>
                <a:spcPct val="0"/>
              </a:spcBef>
              <a:spcAft>
                <a:spcPct val="0"/>
              </a:spcAft>
            </a:pPr>
            <a:r>
              <a:rPr lang="en-US" altLang="en-US" sz="1176" dirty="0">
                <a:solidFill>
                  <a:srgbClr val="FFFFFF"/>
                </a:solidFill>
              </a:rPr>
              <a:t>GROUP</a:t>
            </a:r>
          </a:p>
          <a:p>
            <a:pPr defTabSz="672358" eaLnBrk="0" fontAlgn="base" hangingPunct="0">
              <a:spcBef>
                <a:spcPct val="0"/>
              </a:spcBef>
              <a:spcAft>
                <a:spcPct val="0"/>
              </a:spcAft>
            </a:pPr>
            <a:r>
              <a:rPr lang="en-US" altLang="en-US" sz="1176" dirty="0">
                <a:solidFill>
                  <a:srgbClr val="FFFFFF"/>
                </a:solidFill>
              </a:rPr>
              <a:t>TEAMS</a:t>
            </a:r>
          </a:p>
        </p:txBody>
      </p:sp>
      <p:sp>
        <p:nvSpPr>
          <p:cNvPr id="361481" name="Text Box 9"/>
          <p:cNvSpPr txBox="1">
            <a:spLocks noChangeArrowheads="1"/>
          </p:cNvSpPr>
          <p:nvPr/>
        </p:nvSpPr>
        <p:spPr bwMode="auto">
          <a:xfrm>
            <a:off x="3973814" y="5892627"/>
            <a:ext cx="951682" cy="61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176" dirty="0">
                <a:solidFill>
                  <a:srgbClr val="000000"/>
                </a:solidFill>
              </a:rPr>
              <a:t> </a:t>
            </a:r>
            <a:r>
              <a:rPr lang="en-US" altLang="en-US" sz="1176" dirty="0">
                <a:solidFill>
                  <a:srgbClr val="FFFFFF"/>
                </a:solidFill>
              </a:rPr>
              <a:t>SOUL</a:t>
            </a:r>
          </a:p>
          <a:p>
            <a:pPr defTabSz="672358" eaLnBrk="0" fontAlgn="base" hangingPunct="0">
              <a:spcBef>
                <a:spcPct val="0"/>
              </a:spcBef>
              <a:spcAft>
                <a:spcPct val="0"/>
              </a:spcAft>
            </a:pPr>
            <a:r>
              <a:rPr lang="en-US" altLang="en-US" sz="1176" dirty="0">
                <a:solidFill>
                  <a:srgbClr val="FFFFFF"/>
                </a:solidFill>
              </a:rPr>
              <a:t>WINNING</a:t>
            </a:r>
          </a:p>
          <a:p>
            <a:pPr defTabSz="672358" eaLnBrk="0" fontAlgn="base" hangingPunct="0">
              <a:spcBef>
                <a:spcPct val="0"/>
              </a:spcBef>
              <a:spcAft>
                <a:spcPct val="0"/>
              </a:spcAft>
            </a:pPr>
            <a:r>
              <a:rPr lang="en-US" altLang="en-US" sz="1176" dirty="0">
                <a:solidFill>
                  <a:srgbClr val="FFFFFF"/>
                </a:solidFill>
              </a:rPr>
              <a:t>TEAMS</a:t>
            </a:r>
          </a:p>
        </p:txBody>
      </p:sp>
      <p:sp>
        <p:nvSpPr>
          <p:cNvPr id="361482" name="Text Box 10"/>
          <p:cNvSpPr txBox="1">
            <a:spLocks noChangeArrowheads="1"/>
          </p:cNvSpPr>
          <p:nvPr/>
        </p:nvSpPr>
        <p:spPr bwMode="auto">
          <a:xfrm>
            <a:off x="3615841" y="166927"/>
            <a:ext cx="4820240" cy="56564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471" dirty="0">
                <a:solidFill>
                  <a:srgbClr val="000000"/>
                </a:solidFill>
              </a:rPr>
              <a:t>SUPPORT  FOR  THE  CARE  TEAM  MINISTRY</a:t>
            </a:r>
          </a:p>
          <a:p>
            <a:pPr algn="ctr" defTabSz="672358" eaLnBrk="0" fontAlgn="base" hangingPunct="0">
              <a:spcBef>
                <a:spcPct val="0"/>
              </a:spcBef>
              <a:spcAft>
                <a:spcPct val="0"/>
              </a:spcAft>
            </a:pPr>
            <a:endParaRPr lang="en-US" altLang="en-US" sz="588" dirty="0">
              <a:solidFill>
                <a:srgbClr val="000000"/>
              </a:solidFill>
            </a:endParaRPr>
          </a:p>
          <a:p>
            <a:pPr algn="ctr" defTabSz="672358" eaLnBrk="0" fontAlgn="base" hangingPunct="0">
              <a:spcBef>
                <a:spcPct val="0"/>
              </a:spcBef>
              <a:spcAft>
                <a:spcPct val="0"/>
              </a:spcAft>
            </a:pPr>
            <a:r>
              <a:rPr lang="en-US" altLang="en-US" sz="1176" dirty="0">
                <a:solidFill>
                  <a:srgbClr val="000000"/>
                </a:solidFill>
                <a:latin typeface="Times New Roman" panose="02020603050405020304" pitchFamily="18" charset="0"/>
              </a:rPr>
              <a:t>A PLACE FOR EVERYONE IN THE CHURCH TO BE INVOLVED</a:t>
            </a:r>
          </a:p>
        </p:txBody>
      </p:sp>
      <p:sp>
        <p:nvSpPr>
          <p:cNvPr id="361483" name="Text Box 11"/>
          <p:cNvSpPr txBox="1">
            <a:spLocks noChangeArrowheads="1"/>
          </p:cNvSpPr>
          <p:nvPr/>
        </p:nvSpPr>
        <p:spPr bwMode="auto">
          <a:xfrm>
            <a:off x="5575376" y="1110121"/>
            <a:ext cx="2873940" cy="61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882" dirty="0">
                <a:solidFill>
                  <a:srgbClr val="CC0000"/>
                </a:solidFill>
                <a:latin typeface="Times New Roman" panose="02020603050405020304" pitchFamily="18" charset="0"/>
              </a:rPr>
              <a:t> PROVIDE REFRESHMENTS FOR VISITORS</a:t>
            </a:r>
          </a:p>
          <a:p>
            <a:pPr defTabSz="672358" eaLnBrk="0" fontAlgn="base" hangingPunct="0">
              <a:spcBef>
                <a:spcPct val="0"/>
              </a:spcBef>
              <a:spcAft>
                <a:spcPct val="0"/>
              </a:spcAft>
            </a:pPr>
            <a:r>
              <a:rPr lang="en-US" altLang="en-US" sz="882" dirty="0">
                <a:solidFill>
                  <a:srgbClr val="CC0000"/>
                </a:solidFill>
                <a:latin typeface="Times New Roman" panose="02020603050405020304" pitchFamily="18" charset="0"/>
              </a:rPr>
              <a:t>THAT WILL BE MEETING THE CARE GIVERS </a:t>
            </a:r>
          </a:p>
          <a:p>
            <a:pPr defTabSz="672358" eaLnBrk="0" fontAlgn="base" hangingPunct="0">
              <a:spcBef>
                <a:spcPct val="0"/>
              </a:spcBef>
              <a:spcAft>
                <a:spcPct val="0"/>
              </a:spcAft>
            </a:pPr>
            <a:r>
              <a:rPr lang="en-US" altLang="en-US" sz="882" dirty="0">
                <a:solidFill>
                  <a:srgbClr val="CC0000"/>
                </a:solidFill>
                <a:latin typeface="Times New Roman" panose="02020603050405020304" pitchFamily="18" charset="0"/>
              </a:rPr>
              <a:t>AND PASTOR IN THE GREEN ROOM AFTER </a:t>
            </a:r>
          </a:p>
          <a:p>
            <a:pPr defTabSz="672358" eaLnBrk="0" fontAlgn="base" hangingPunct="0">
              <a:spcBef>
                <a:spcPct val="0"/>
              </a:spcBef>
              <a:spcAft>
                <a:spcPct val="0"/>
              </a:spcAft>
            </a:pPr>
            <a:r>
              <a:rPr lang="en-US" altLang="en-US" sz="882" dirty="0">
                <a:solidFill>
                  <a:srgbClr val="CC0000"/>
                </a:solidFill>
                <a:latin typeface="Times New Roman" panose="02020603050405020304" pitchFamily="18" charset="0"/>
              </a:rPr>
              <a:t>CHURCH SERVICE.</a:t>
            </a:r>
          </a:p>
        </p:txBody>
      </p:sp>
      <p:sp>
        <p:nvSpPr>
          <p:cNvPr id="361484" name="Text Box 12"/>
          <p:cNvSpPr txBox="1">
            <a:spLocks noChangeArrowheads="1"/>
          </p:cNvSpPr>
          <p:nvPr/>
        </p:nvSpPr>
        <p:spPr bwMode="auto">
          <a:xfrm>
            <a:off x="5617399" y="2368823"/>
            <a:ext cx="2887948" cy="142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882" dirty="0">
                <a:solidFill>
                  <a:srgbClr val="3333CC"/>
                </a:solidFill>
                <a:latin typeface="Times New Roman" panose="02020603050405020304" pitchFamily="18" charset="0"/>
              </a:rPr>
              <a:t>THE ONE PERSON THAT WILL KEEP  TRACK OF THE VISITOR  UNTIL  THEY ARE  ESTABLISHED</a:t>
            </a:r>
          </a:p>
          <a:p>
            <a:pPr defTabSz="672358" eaLnBrk="0" fontAlgn="base" hangingPunct="0">
              <a:spcBef>
                <a:spcPct val="0"/>
              </a:spcBef>
              <a:spcAft>
                <a:spcPct val="0"/>
              </a:spcAft>
            </a:pPr>
            <a:r>
              <a:rPr lang="en-US" altLang="en-US" sz="882" dirty="0">
                <a:solidFill>
                  <a:srgbClr val="3333CC"/>
                </a:solidFill>
                <a:latin typeface="Times New Roman" panose="02020603050405020304" pitchFamily="18" charset="0"/>
              </a:rPr>
              <a:t> IN THE CHURCH.  SEE THAT THE NEW PERSON GETS  THE  SERVICES  OF  THE  CHURCH  THAT THEY  NEED   (HBS, etc.).    EVEN  THE  ELDERLY CAN GET INVOLVED, THE NEW CONVERT WILL COME  TO THEIR  HOME TO  LISTEN TO THEIR STORY    AND    EXPERIENCES,     FEEL    THEIR PRAYERS  AND  THE  SPIRIT  OF  GOD  IN  AND AROUND THEM.</a:t>
            </a:r>
          </a:p>
        </p:txBody>
      </p:sp>
      <p:sp>
        <p:nvSpPr>
          <p:cNvPr id="361485" name="Text Box 13"/>
          <p:cNvSpPr txBox="1">
            <a:spLocks noChangeArrowheads="1"/>
          </p:cNvSpPr>
          <p:nvPr/>
        </p:nvSpPr>
        <p:spPr bwMode="auto">
          <a:xfrm>
            <a:off x="5524014" y="4069568"/>
            <a:ext cx="3037364" cy="12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177800" indent="-177800">
              <a:spcBef>
                <a:spcPct val="20000"/>
              </a:spcBef>
              <a:buChar char="•"/>
              <a:defRPr sz="3200">
                <a:solidFill>
                  <a:schemeClr val="tx1"/>
                </a:solidFill>
                <a:latin typeface="Times New Roman" panose="02020603050405020304" pitchFamily="18" charset="0"/>
              </a:defRPr>
            </a:lvl1pPr>
            <a:lvl2pPr marL="747713" indent="-287338">
              <a:spcBef>
                <a:spcPct val="20000"/>
              </a:spcBef>
              <a:buChar char="–"/>
              <a:defRPr sz="2800">
                <a:solidFill>
                  <a:schemeClr val="tx1"/>
                </a:solidFill>
                <a:latin typeface="Times New Roman" panose="02020603050405020304" pitchFamily="18" charset="0"/>
              </a:defRPr>
            </a:lvl2pPr>
            <a:lvl3pPr marL="1150938" indent="-230188">
              <a:spcBef>
                <a:spcPct val="20000"/>
              </a:spcBef>
              <a:buChar char="•"/>
              <a:defRPr sz="2400">
                <a:solidFill>
                  <a:schemeClr val="tx1"/>
                </a:solidFill>
                <a:latin typeface="Times New Roman" panose="02020603050405020304" pitchFamily="18" charset="0"/>
              </a:defRPr>
            </a:lvl3pPr>
            <a:lvl4pPr marL="1609725" indent="-228600">
              <a:spcBef>
                <a:spcPct val="20000"/>
              </a:spcBef>
              <a:buChar char="–"/>
              <a:defRPr sz="2000">
                <a:solidFill>
                  <a:schemeClr val="tx1"/>
                </a:solidFill>
                <a:latin typeface="Times New Roman" panose="02020603050405020304" pitchFamily="18" charset="0"/>
              </a:defRPr>
            </a:lvl4pPr>
            <a:lvl5pPr marL="2071688" indent="-234950">
              <a:spcBef>
                <a:spcPct val="20000"/>
              </a:spcBef>
              <a:buChar char="»"/>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30736" indent="-130736" defTabSz="672358" eaLnBrk="0" fontAlgn="base" hangingPunct="0">
              <a:spcBef>
                <a:spcPct val="0"/>
              </a:spcBef>
              <a:spcAft>
                <a:spcPct val="0"/>
              </a:spcAft>
              <a:buNone/>
            </a:pPr>
            <a:r>
              <a:rPr lang="en-US" altLang="en-US" sz="1029" b="1" dirty="0">
                <a:solidFill>
                  <a:srgbClr val="000000"/>
                </a:solidFill>
              </a:rPr>
              <a:t>  </a:t>
            </a:r>
            <a:r>
              <a:rPr lang="en-US" altLang="en-US" sz="882" b="1" dirty="0">
                <a:solidFill>
                  <a:srgbClr val="006600"/>
                </a:solidFill>
              </a:rPr>
              <a:t>- SOMEONE  THAT  WILL  MAKE  THEIR   HOME </a:t>
            </a:r>
          </a:p>
          <a:p>
            <a:pPr marL="130736" indent="-130736" defTabSz="672358" eaLnBrk="0" fontAlgn="base" hangingPunct="0">
              <a:spcBef>
                <a:spcPct val="0"/>
              </a:spcBef>
              <a:spcAft>
                <a:spcPct val="0"/>
              </a:spcAft>
              <a:buNone/>
            </a:pPr>
            <a:r>
              <a:rPr lang="en-US" altLang="en-US" sz="882" b="1" dirty="0">
                <a:solidFill>
                  <a:srgbClr val="006600"/>
                </a:solidFill>
              </a:rPr>
              <a:t>     AVAILABLE - SOMEONE THAT WILL LEAD THE </a:t>
            </a:r>
          </a:p>
          <a:p>
            <a:pPr marL="130736" indent="-130736" defTabSz="672358" eaLnBrk="0" fontAlgn="base" hangingPunct="0">
              <a:spcBef>
                <a:spcPct val="0"/>
              </a:spcBef>
              <a:spcAft>
                <a:spcPct val="0"/>
              </a:spcAft>
              <a:buNone/>
            </a:pPr>
            <a:r>
              <a:rPr lang="en-US" altLang="en-US" sz="882" b="1" dirty="0">
                <a:solidFill>
                  <a:srgbClr val="006600"/>
                </a:solidFill>
              </a:rPr>
              <a:t>     SPIRITUAL PART (SIMPLE &amp; LIGHT).</a:t>
            </a:r>
          </a:p>
          <a:p>
            <a:pPr marL="130736" indent="-130736" defTabSz="672358" eaLnBrk="0" fontAlgn="base" hangingPunct="0">
              <a:spcBef>
                <a:spcPct val="0"/>
              </a:spcBef>
              <a:spcAft>
                <a:spcPct val="0"/>
              </a:spcAft>
              <a:buNone/>
            </a:pPr>
            <a:endParaRPr lang="en-US" altLang="en-US" sz="294" b="1" dirty="0">
              <a:solidFill>
                <a:srgbClr val="006600"/>
              </a:solidFill>
            </a:endParaRPr>
          </a:p>
          <a:p>
            <a:pPr marL="130736" indent="-130736" defTabSz="672358" eaLnBrk="0" fontAlgn="base" hangingPunct="0">
              <a:spcBef>
                <a:spcPct val="0"/>
              </a:spcBef>
              <a:spcAft>
                <a:spcPct val="0"/>
              </a:spcAft>
              <a:buNone/>
            </a:pPr>
            <a:r>
              <a:rPr lang="en-US" altLang="en-US" sz="882" b="1" dirty="0">
                <a:solidFill>
                  <a:srgbClr val="006600"/>
                </a:solidFill>
              </a:rPr>
              <a:t>  - SOMEONE THAT WILL COORDINATE THE FOOD        (Can be a very simple snack or meal).</a:t>
            </a:r>
          </a:p>
          <a:p>
            <a:pPr marL="130736" indent="-130736" defTabSz="672358" eaLnBrk="0" fontAlgn="base" hangingPunct="0">
              <a:spcBef>
                <a:spcPct val="0"/>
              </a:spcBef>
              <a:spcAft>
                <a:spcPct val="0"/>
              </a:spcAft>
              <a:buNone/>
            </a:pPr>
            <a:endParaRPr lang="en-US" altLang="en-US" sz="294" b="1" dirty="0">
              <a:solidFill>
                <a:srgbClr val="006600"/>
              </a:solidFill>
            </a:endParaRPr>
          </a:p>
          <a:p>
            <a:pPr marL="130736" indent="-130736" defTabSz="672358" eaLnBrk="0" fontAlgn="base" hangingPunct="0">
              <a:spcBef>
                <a:spcPct val="0"/>
              </a:spcBef>
              <a:spcAft>
                <a:spcPct val="0"/>
              </a:spcAft>
              <a:buNone/>
            </a:pPr>
            <a:r>
              <a:rPr lang="en-US" altLang="en-US" sz="882" b="1" dirty="0">
                <a:solidFill>
                  <a:srgbClr val="006600"/>
                </a:solidFill>
              </a:rPr>
              <a:t>  - SOMEONE THAT WILL ENTERTAIN THE SMALLER CHILDREN IN ANOTHER  ROOM  FOR 45 MINUTES</a:t>
            </a:r>
          </a:p>
        </p:txBody>
      </p:sp>
      <p:sp>
        <p:nvSpPr>
          <p:cNvPr id="361486" name="Text Box 14"/>
          <p:cNvSpPr txBox="1">
            <a:spLocks noChangeArrowheads="1"/>
          </p:cNvSpPr>
          <p:nvPr/>
        </p:nvSpPr>
        <p:spPr bwMode="auto">
          <a:xfrm>
            <a:off x="5636076" y="5802853"/>
            <a:ext cx="2739030" cy="7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882" dirty="0">
                <a:solidFill>
                  <a:srgbClr val="660066"/>
                </a:solidFill>
                <a:latin typeface="Times New Roman" panose="02020603050405020304" pitchFamily="18" charset="0"/>
              </a:rPr>
              <a:t>PURPOSE  TO  INVOLVE  ALL  OTHERS  IN THE</a:t>
            </a:r>
          </a:p>
          <a:p>
            <a:pPr defTabSz="672358" eaLnBrk="0" fontAlgn="base" hangingPunct="0">
              <a:spcBef>
                <a:spcPct val="0"/>
              </a:spcBef>
              <a:spcAft>
                <a:spcPct val="0"/>
              </a:spcAft>
            </a:pPr>
            <a:r>
              <a:rPr lang="en-US" altLang="en-US" sz="882" dirty="0">
                <a:solidFill>
                  <a:srgbClr val="660066"/>
                </a:solidFill>
                <a:latin typeface="Times New Roman" panose="02020603050405020304" pitchFamily="18" charset="0"/>
              </a:rPr>
              <a:t>CHURCH THAT AREN’T A PART OF THE CARE</a:t>
            </a:r>
          </a:p>
          <a:p>
            <a:pPr defTabSz="672358" eaLnBrk="0" fontAlgn="base" hangingPunct="0">
              <a:spcBef>
                <a:spcPct val="0"/>
              </a:spcBef>
              <a:spcAft>
                <a:spcPct val="0"/>
              </a:spcAft>
            </a:pPr>
            <a:r>
              <a:rPr lang="en-US" altLang="en-US" sz="882" dirty="0">
                <a:solidFill>
                  <a:srgbClr val="660066"/>
                </a:solidFill>
                <a:latin typeface="Times New Roman" panose="02020603050405020304" pitchFamily="18" charset="0"/>
              </a:rPr>
              <a:t>MINISTRY.    EVERYONE  LOOKING  FOR  THE </a:t>
            </a:r>
          </a:p>
          <a:p>
            <a:pPr defTabSz="672358" eaLnBrk="0" fontAlgn="base" hangingPunct="0">
              <a:spcBef>
                <a:spcPct val="0"/>
              </a:spcBef>
              <a:spcAft>
                <a:spcPct val="0"/>
              </a:spcAft>
            </a:pPr>
            <a:r>
              <a:rPr lang="en-US" altLang="en-US" sz="882" dirty="0">
                <a:solidFill>
                  <a:srgbClr val="660066"/>
                </a:solidFill>
                <a:latin typeface="Times New Roman" panose="02020603050405020304" pitchFamily="18" charset="0"/>
              </a:rPr>
              <a:t>NEEDS   OF  PEOPLE   IN   THEIR   CIRCLE   OF</a:t>
            </a:r>
          </a:p>
          <a:p>
            <a:pPr defTabSz="672358" eaLnBrk="0" fontAlgn="base" hangingPunct="0">
              <a:spcBef>
                <a:spcPct val="0"/>
              </a:spcBef>
              <a:spcAft>
                <a:spcPct val="0"/>
              </a:spcAft>
            </a:pPr>
            <a:r>
              <a:rPr lang="en-US" altLang="en-US" sz="882" dirty="0">
                <a:solidFill>
                  <a:srgbClr val="660066"/>
                </a:solidFill>
                <a:latin typeface="Times New Roman" panose="02020603050405020304" pitchFamily="18" charset="0"/>
              </a:rPr>
              <a:t>INFLUENCE .</a:t>
            </a:r>
          </a:p>
        </p:txBody>
      </p:sp>
      <p:sp>
        <p:nvSpPr>
          <p:cNvPr id="361487" name="Line 15"/>
          <p:cNvSpPr>
            <a:spLocks noChangeShapeType="1"/>
          </p:cNvSpPr>
          <p:nvPr/>
        </p:nvSpPr>
        <p:spPr bwMode="auto">
          <a:xfrm>
            <a:off x="5087436" y="1456814"/>
            <a:ext cx="504282" cy="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61488" name="Line 16"/>
          <p:cNvSpPr>
            <a:spLocks noChangeShapeType="1"/>
          </p:cNvSpPr>
          <p:nvPr/>
        </p:nvSpPr>
        <p:spPr bwMode="auto">
          <a:xfrm>
            <a:off x="5087436" y="3081723"/>
            <a:ext cx="504282"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61489" name="Line 17"/>
          <p:cNvSpPr>
            <a:spLocks noChangeShapeType="1"/>
          </p:cNvSpPr>
          <p:nvPr/>
        </p:nvSpPr>
        <p:spPr bwMode="auto">
          <a:xfrm>
            <a:off x="5087436" y="4706631"/>
            <a:ext cx="504282" cy="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61490" name="Line 18"/>
          <p:cNvSpPr>
            <a:spLocks noChangeShapeType="1"/>
          </p:cNvSpPr>
          <p:nvPr/>
        </p:nvSpPr>
        <p:spPr bwMode="auto">
          <a:xfrm>
            <a:off x="5087436" y="6163445"/>
            <a:ext cx="504282" cy="0"/>
          </a:xfrm>
          <a:prstGeom prst="line">
            <a:avLst/>
          </a:prstGeom>
          <a:noFill/>
          <a:ln w="5715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Tree>
  </p:cSld>
  <p:clrMapOvr>
    <a:masterClrMapping/>
  </p:clrMapOvr>
  <p:transition spd="slow">
    <p:checker/>
    <p:sndAc>
      <p:stSnd>
        <p:snd r:embed="rId3" name="projctor.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1026"/>
          <p:cNvSpPr txBox="1">
            <a:spLocks noChangeArrowheads="1"/>
          </p:cNvSpPr>
          <p:nvPr/>
        </p:nvSpPr>
        <p:spPr bwMode="auto">
          <a:xfrm>
            <a:off x="3537237" y="84047"/>
            <a:ext cx="4968110" cy="611102"/>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765" b="0" dirty="0">
                <a:solidFill>
                  <a:srgbClr val="FF0000"/>
                </a:solidFill>
                <a:cs typeface="Times New Roman" panose="02020603050405020304" pitchFamily="18" charset="0"/>
              </a:rPr>
              <a:t>GETTING THE CARE MINISTRY STARTED</a:t>
            </a:r>
            <a:endParaRPr lang="en-US" altLang="en-US" sz="1765" dirty="0">
              <a:solidFill>
                <a:srgbClr val="FF0000"/>
              </a:solidFill>
            </a:endParaRPr>
          </a:p>
        </p:txBody>
      </p:sp>
      <p:sp>
        <p:nvSpPr>
          <p:cNvPr id="363523" name="Text Box 1027"/>
          <p:cNvSpPr txBox="1">
            <a:spLocks noChangeArrowheads="1"/>
          </p:cNvSpPr>
          <p:nvPr/>
        </p:nvSpPr>
        <p:spPr bwMode="auto">
          <a:xfrm>
            <a:off x="3518560" y="797279"/>
            <a:ext cx="4986787" cy="1425364"/>
          </a:xfrm>
          <a:prstGeom prst="rect">
            <a:avLst/>
          </a:prstGeom>
          <a:solidFill>
            <a:srgbClr val="FF33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441"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50000"/>
              </a:spcBef>
              <a:spcAft>
                <a:spcPct val="0"/>
              </a:spcAft>
            </a:pPr>
            <a:r>
              <a:rPr lang="en-US" altLang="en-US" sz="1029" b="0" dirty="0">
                <a:solidFill>
                  <a:srgbClr val="FFFFFF"/>
                </a:solidFill>
                <a:latin typeface="Arial Black" panose="020B0A04020102020204" pitchFamily="34" charset="0"/>
                <a:cs typeface="Times New Roman" panose="02020603050405020304" pitchFamily="18" charset="0"/>
              </a:rPr>
              <a:t>I.  CARE MINISTRY TEAM ORGANIZATION                                                     </a:t>
            </a:r>
            <a:r>
              <a:rPr lang="en-US" altLang="en-US" sz="882" dirty="0">
                <a:solidFill>
                  <a:srgbClr val="FF0000"/>
                </a:solidFill>
                <a:latin typeface="Times New Roman" panose="02020603050405020304" pitchFamily="18" charset="0"/>
              </a:rPr>
              <a:t>·</a:t>
            </a:r>
            <a:r>
              <a:rPr lang="en-US" altLang="en-US" sz="882" dirty="0">
                <a:solidFill>
                  <a:srgbClr val="000000"/>
                </a:solidFill>
                <a:latin typeface="Times New Roman" panose="02020603050405020304" pitchFamily="18" charset="0"/>
                <a:cs typeface="Times New Roman" panose="02020603050405020304" pitchFamily="18" charset="0"/>
              </a:rPr>
              <a:t> </a:t>
            </a:r>
            <a:r>
              <a:rPr lang="en-US" altLang="en-US" sz="882" dirty="0">
                <a:solidFill>
                  <a:srgbClr val="FF3300"/>
                </a:solidFill>
                <a:latin typeface="Times New Roman" panose="02020603050405020304" pitchFamily="18" charset="0"/>
                <a:cs typeface="Times New Roman" panose="02020603050405020304" pitchFamily="18" charset="0"/>
              </a:rPr>
              <a:t>  </a:t>
            </a:r>
            <a:r>
              <a:rPr lang="en-US" altLang="en-US" sz="882" dirty="0">
                <a:solidFill>
                  <a:srgbClr val="FFFFFF"/>
                </a:solidFill>
                <a:latin typeface="Times New Roman" panose="02020603050405020304" pitchFamily="18" charset="0"/>
                <a:cs typeface="Times New Roman" panose="02020603050405020304" pitchFamily="18" charset="0"/>
              </a:rPr>
              <a:t>  -  MINISTERING TO THE NEEDS OF THE VISITORS</a:t>
            </a:r>
          </a:p>
          <a:p>
            <a:pPr defTabSz="672358" eaLnBrk="0" fontAlgn="base" hangingPunct="0">
              <a:spcBef>
                <a:spcPct val="5000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1.  CARE MINISTRY COORDINATOR  (ALSO A TEAM LEADER)</a:t>
            </a:r>
          </a:p>
          <a:p>
            <a:pPr defTabSz="672358" eaLnBrk="0" fontAlgn="base" hangingPunct="0">
              <a:spcBef>
                <a:spcPct val="5000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2.  FOUR TO FIVE CARE TEAM LEADERS AND TEAMS</a:t>
            </a:r>
          </a:p>
          <a:p>
            <a:pPr defTabSz="672358" eaLnBrk="0" fontAlgn="base" hangingPunct="0">
              <a:spcBef>
                <a:spcPct val="5000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(PROVIDES FOR A  FOUR TO FIVE WEEK VISITOR FOLLOW-UP)</a:t>
            </a:r>
          </a:p>
          <a:p>
            <a:pPr defTabSz="672358" eaLnBrk="0" fontAlgn="base" hangingPunct="0">
              <a:spcBef>
                <a:spcPct val="5000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3.  FOUR TO FIVE CARE TEAMS </a:t>
            </a:r>
          </a:p>
          <a:p>
            <a:pPr defTabSz="672358" eaLnBrk="0" fontAlgn="base" hangingPunct="0">
              <a:spcBef>
                <a:spcPct val="50000"/>
              </a:spcBef>
              <a:spcAft>
                <a:spcPct val="0"/>
              </a:spcAft>
            </a:pPr>
            <a:endParaRPr lang="en-US" altLang="en-US" sz="441" dirty="0">
              <a:solidFill>
                <a:srgbClr val="FFFFFF"/>
              </a:solidFill>
              <a:latin typeface="Times New Roman" panose="02020603050405020304" pitchFamily="18" charset="0"/>
              <a:cs typeface="Times New Roman" panose="02020603050405020304" pitchFamily="18" charset="0"/>
            </a:endParaRPr>
          </a:p>
        </p:txBody>
      </p:sp>
      <p:sp>
        <p:nvSpPr>
          <p:cNvPr id="363524" name="Text Box 1028"/>
          <p:cNvSpPr txBox="1">
            <a:spLocks noChangeArrowheads="1"/>
          </p:cNvSpPr>
          <p:nvPr/>
        </p:nvSpPr>
        <p:spPr bwMode="auto">
          <a:xfrm>
            <a:off x="3518560" y="2359153"/>
            <a:ext cx="4986787" cy="1493203"/>
          </a:xfrm>
          <a:prstGeom prst="rect">
            <a:avLst/>
          </a:prstGeom>
          <a:solidFill>
            <a:srgbClr val="0033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609600" indent="-609600">
              <a:spcBef>
                <a:spcPct val="20000"/>
              </a:spcBef>
              <a:buChar char="•"/>
              <a:tabLst>
                <a:tab pos="292100" algn="l"/>
              </a:tabLst>
              <a:defRPr sz="3200">
                <a:solidFill>
                  <a:schemeClr val="tx1"/>
                </a:solidFill>
                <a:latin typeface="Times New Roman" panose="02020603050405020304" pitchFamily="18" charset="0"/>
              </a:defRPr>
            </a:lvl1pPr>
            <a:lvl2pPr marL="1066800" indent="-609600">
              <a:spcBef>
                <a:spcPct val="20000"/>
              </a:spcBef>
              <a:buChar char="–"/>
              <a:tabLst>
                <a:tab pos="292100" algn="l"/>
              </a:tabLst>
              <a:defRPr sz="2800">
                <a:solidFill>
                  <a:schemeClr val="tx1"/>
                </a:solidFill>
                <a:latin typeface="Times New Roman" panose="02020603050405020304" pitchFamily="18" charset="0"/>
              </a:defRPr>
            </a:lvl2pPr>
            <a:lvl3pPr marL="1524000" indent="-609600">
              <a:spcBef>
                <a:spcPct val="20000"/>
              </a:spcBef>
              <a:buChar char="•"/>
              <a:tabLst>
                <a:tab pos="292100" algn="l"/>
              </a:tabLst>
              <a:defRPr sz="2400">
                <a:solidFill>
                  <a:schemeClr val="tx1"/>
                </a:solidFill>
                <a:latin typeface="Times New Roman" panose="02020603050405020304" pitchFamily="18" charset="0"/>
              </a:defRPr>
            </a:lvl3pPr>
            <a:lvl4pPr marL="1981200" indent="-609600">
              <a:spcBef>
                <a:spcPct val="20000"/>
              </a:spcBef>
              <a:buChar char="–"/>
              <a:tabLst>
                <a:tab pos="292100" algn="l"/>
              </a:tabLst>
              <a:defRPr sz="2000">
                <a:solidFill>
                  <a:schemeClr val="tx1"/>
                </a:solidFill>
                <a:latin typeface="Times New Roman" panose="02020603050405020304" pitchFamily="18" charset="0"/>
              </a:defRPr>
            </a:lvl4pPr>
            <a:lvl5pPr marL="2438400" indent="-609600">
              <a:spcBef>
                <a:spcPct val="20000"/>
              </a:spcBef>
              <a:buChar char="»"/>
              <a:tabLst>
                <a:tab pos="292100" algn="l"/>
              </a:tabLst>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tabLst>
                <a:tab pos="292100" algn="l"/>
              </a:tabLst>
              <a:defRPr sz="2000">
                <a:solidFill>
                  <a:schemeClr val="tx1"/>
                </a:solidFill>
                <a:latin typeface="Times New Roman" panose="02020603050405020304" pitchFamily="18" charset="0"/>
              </a:defRPr>
            </a:lvl9pPr>
          </a:lstStyle>
          <a:p>
            <a:pPr marL="448239" indent="-448239" defTabSz="672358" eaLnBrk="0" fontAlgn="base" hangingPunct="0">
              <a:spcBef>
                <a:spcPct val="0"/>
              </a:spcBef>
              <a:spcAft>
                <a:spcPct val="0"/>
              </a:spcAft>
              <a:buNone/>
              <a:tabLst>
                <a:tab pos="214781" algn="l"/>
              </a:tabLst>
            </a:pPr>
            <a:endParaRPr lang="en-US" altLang="en-US" sz="441" dirty="0">
              <a:solidFill>
                <a:srgbClr val="FFFFFF"/>
              </a:solidFill>
              <a:latin typeface="Arial Black" panose="020B0A04020102020204" pitchFamily="34" charset="0"/>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1029" dirty="0">
                <a:solidFill>
                  <a:srgbClr val="FFFFFF"/>
                </a:solidFill>
                <a:latin typeface="Arial Black" panose="020B0A04020102020204" pitchFamily="34" charset="0"/>
                <a:cs typeface="Times New Roman" panose="02020603050405020304" pitchFamily="18" charset="0"/>
              </a:rPr>
              <a:t>II.  PRAYER MINISTRY TEAM ORGANIZATION  </a:t>
            </a:r>
          </a:p>
          <a:p>
            <a:pPr marL="448239" indent="-448239" defTabSz="672358" eaLnBrk="0" fontAlgn="base" hangingPunct="0">
              <a:spcBef>
                <a:spcPct val="0"/>
              </a:spcBef>
              <a:spcAft>
                <a:spcPct val="0"/>
              </a:spcAft>
              <a:buNone/>
              <a:tabLst>
                <a:tab pos="214781" algn="l"/>
              </a:tabLst>
            </a:pPr>
            <a:r>
              <a:rPr lang="en-US" altLang="en-US" sz="1029" dirty="0">
                <a:solidFill>
                  <a:srgbClr val="FFFFFF"/>
                </a:solidFill>
                <a:latin typeface="Arial Black" panose="020B0A04020102020204" pitchFamily="34" charset="0"/>
                <a:cs typeface="Times New Roman" panose="02020603050405020304" pitchFamily="18" charset="0"/>
              </a:rPr>
              <a:t>     </a:t>
            </a:r>
            <a:r>
              <a:rPr lang="en-US" altLang="en-US" sz="882" dirty="0">
                <a:solidFill>
                  <a:srgbClr val="FFFFFF"/>
                </a:solidFill>
                <a:cs typeface="Times New Roman" panose="02020603050405020304" pitchFamily="18" charset="0"/>
              </a:rPr>
              <a:t>- </a:t>
            </a:r>
            <a:r>
              <a:rPr lang="en-US" altLang="en-US" sz="882" b="1" dirty="0">
                <a:solidFill>
                  <a:srgbClr val="FFFFFF"/>
                </a:solidFill>
                <a:cs typeface="Times New Roman" panose="02020603050405020304" pitchFamily="18" charset="0"/>
              </a:rPr>
              <a:t>ASSIST IN KEEPING THE PRAYER MINISTRY ELEVATED IN  THE  CHURCH</a:t>
            </a:r>
            <a:endParaRPr lang="en-US" altLang="en-US" sz="882"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882" dirty="0">
                <a:solidFill>
                  <a:srgbClr val="FFFFFF"/>
                </a:solidFill>
                <a:cs typeface="Times New Roman" panose="02020603050405020304" pitchFamily="18" charset="0"/>
              </a:rPr>
              <a:t>        - </a:t>
            </a:r>
            <a:r>
              <a:rPr lang="en-US" altLang="en-US" sz="882" b="1" dirty="0">
                <a:solidFill>
                  <a:srgbClr val="FFFFFF"/>
                </a:solidFill>
                <a:cs typeface="Times New Roman" panose="02020603050405020304" pitchFamily="18" charset="0"/>
              </a:rPr>
              <a:t>PRAY FOR THE NEEDS OF THE VISITORS </a:t>
            </a:r>
            <a:endParaRPr lang="en-US" altLang="en-US" sz="882"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882" dirty="0">
                <a:solidFill>
                  <a:srgbClr val="FFFFFF"/>
                </a:solidFill>
                <a:cs typeface="Times New Roman" panose="02020603050405020304" pitchFamily="18" charset="0"/>
              </a:rPr>
              <a:t>        - </a:t>
            </a:r>
            <a:r>
              <a:rPr lang="en-US" altLang="en-US" sz="882" b="1" dirty="0">
                <a:solidFill>
                  <a:srgbClr val="FFFFFF"/>
                </a:solidFill>
                <a:cs typeface="Times New Roman" panose="02020603050405020304" pitchFamily="18" charset="0"/>
              </a:rPr>
              <a:t>PRAY FOR THE NEEDS OF THE CHURCH</a:t>
            </a:r>
            <a:endParaRPr lang="en-US" altLang="en-US" sz="882"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294" dirty="0">
                <a:solidFill>
                  <a:srgbClr val="FFFFFF"/>
                </a:solidFill>
                <a:cs typeface="Times New Roman" panose="02020603050405020304" pitchFamily="18" charset="0"/>
              </a:rPr>
              <a:t>      </a:t>
            </a:r>
            <a:endParaRPr lang="en-US" altLang="en-US" sz="294" b="1"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endParaRPr lang="en-US" altLang="en-US" sz="294" b="1"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882" b="1" dirty="0">
                <a:solidFill>
                  <a:srgbClr val="FFFFFF"/>
                </a:solidFill>
                <a:cs typeface="Times New Roman" panose="02020603050405020304" pitchFamily="18" charset="0"/>
              </a:rPr>
              <a:t>  1.  PRAYER MINISTER COORDINATOR</a:t>
            </a:r>
            <a:endParaRPr lang="en-US" altLang="en-US" sz="882"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882" b="1" dirty="0">
                <a:solidFill>
                  <a:srgbClr val="FFFFFF"/>
                </a:solidFill>
                <a:cs typeface="Times New Roman" panose="02020603050405020304" pitchFamily="18" charset="0"/>
              </a:rPr>
              <a:t>  2.  FOUR TO FIVE PRAYER TEAM LEADERS </a:t>
            </a:r>
            <a:endParaRPr lang="en-US" altLang="en-US" sz="882"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882" b="1" dirty="0">
                <a:solidFill>
                  <a:srgbClr val="FFFFFF"/>
                </a:solidFill>
                <a:cs typeface="Times New Roman" panose="02020603050405020304" pitchFamily="18" charset="0"/>
              </a:rPr>
              <a:t>  3.  FOUR TO FIVE PRAYER TEAMS (ONE FOR EACH CARE TEAM)  </a:t>
            </a:r>
            <a:endParaRPr lang="en-US" altLang="en-US" sz="882"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r>
              <a:rPr lang="en-US" altLang="en-US" sz="882" b="1" dirty="0">
                <a:solidFill>
                  <a:srgbClr val="FFFFFF"/>
                </a:solidFill>
                <a:cs typeface="Times New Roman" panose="02020603050405020304" pitchFamily="18" charset="0"/>
              </a:rPr>
              <a:t>       </a:t>
            </a:r>
            <a:r>
              <a:rPr lang="en-US" altLang="en-US" sz="1029" b="1" dirty="0">
                <a:solidFill>
                  <a:srgbClr val="FFFFFF"/>
                </a:solidFill>
                <a:cs typeface="Times New Roman" panose="02020603050405020304" pitchFamily="18" charset="0"/>
              </a:rPr>
              <a:t>The entire church will be on a prayer  team  (1/4 or 1/5  on each team)</a:t>
            </a:r>
          </a:p>
          <a:p>
            <a:pPr marL="448239" indent="-448239" defTabSz="672358" eaLnBrk="0" fontAlgn="base" hangingPunct="0">
              <a:spcBef>
                <a:spcPct val="0"/>
              </a:spcBef>
              <a:spcAft>
                <a:spcPct val="0"/>
              </a:spcAft>
              <a:buNone/>
              <a:tabLst>
                <a:tab pos="214781" algn="l"/>
              </a:tabLst>
            </a:pPr>
            <a:endParaRPr lang="en-US" altLang="en-US" sz="441" b="1"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tabLst>
                <a:tab pos="214781" algn="l"/>
              </a:tabLst>
            </a:pPr>
            <a:endParaRPr lang="en-US" altLang="en-US" sz="294" b="1" dirty="0">
              <a:solidFill>
                <a:srgbClr val="FFFFFF"/>
              </a:solidFill>
              <a:cs typeface="Times New Roman" panose="02020603050405020304" pitchFamily="18" charset="0"/>
            </a:endParaRPr>
          </a:p>
        </p:txBody>
      </p:sp>
      <p:sp>
        <p:nvSpPr>
          <p:cNvPr id="363525" name="Text Box 1029"/>
          <p:cNvSpPr txBox="1">
            <a:spLocks noChangeArrowheads="1"/>
          </p:cNvSpPr>
          <p:nvPr/>
        </p:nvSpPr>
        <p:spPr bwMode="auto">
          <a:xfrm>
            <a:off x="3518560" y="5151380"/>
            <a:ext cx="4986787" cy="1561042"/>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609600" indent="-609600">
              <a:spcBef>
                <a:spcPct val="20000"/>
              </a:spcBef>
              <a:buChar char="•"/>
              <a:defRPr sz="3200">
                <a:solidFill>
                  <a:schemeClr val="tx1"/>
                </a:solidFill>
                <a:latin typeface="Times New Roman" panose="02020603050405020304" pitchFamily="18" charset="0"/>
              </a:defRPr>
            </a:lvl1pPr>
            <a:lvl2pPr marL="1066800" indent="-6096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981200" indent="-609600">
              <a:spcBef>
                <a:spcPct val="20000"/>
              </a:spcBef>
              <a:buChar char="–"/>
              <a:defRPr sz="2000">
                <a:solidFill>
                  <a:schemeClr val="tx1"/>
                </a:solidFill>
                <a:latin typeface="Times New Roman" panose="02020603050405020304" pitchFamily="18" charset="0"/>
              </a:defRPr>
            </a:lvl4pPr>
            <a:lvl5pPr marL="2438400" indent="-609600">
              <a:spcBef>
                <a:spcPct val="20000"/>
              </a:spcBef>
              <a:buChar char="»"/>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48239" indent="-448239" defTabSz="672358" eaLnBrk="0" fontAlgn="base" hangingPunct="0">
              <a:spcBef>
                <a:spcPct val="0"/>
              </a:spcBef>
              <a:spcAft>
                <a:spcPct val="0"/>
              </a:spcAft>
              <a:buNone/>
            </a:pPr>
            <a:endParaRPr lang="en-US" altLang="en-US" sz="441" dirty="0">
              <a:solidFill>
                <a:srgbClr val="FFFFFF"/>
              </a:solidFill>
              <a:latin typeface="Arial Black" panose="020B0A04020102020204" pitchFamily="34" charset="0"/>
              <a:cs typeface="Times New Roman" panose="02020603050405020304" pitchFamily="18" charset="0"/>
            </a:endParaRPr>
          </a:p>
          <a:p>
            <a:pPr marL="448239" indent="-448239" defTabSz="672358" eaLnBrk="0" fontAlgn="base" hangingPunct="0">
              <a:spcBef>
                <a:spcPct val="0"/>
              </a:spcBef>
              <a:spcAft>
                <a:spcPct val="0"/>
              </a:spcAft>
              <a:buNone/>
            </a:pPr>
            <a:r>
              <a:rPr lang="en-US" altLang="en-US" sz="1029" dirty="0">
                <a:solidFill>
                  <a:srgbClr val="FFFFFF"/>
                </a:solidFill>
                <a:latin typeface="Arial Black" panose="020B0A04020102020204" pitchFamily="34" charset="0"/>
                <a:cs typeface="Times New Roman" panose="02020603050405020304" pitchFamily="18" charset="0"/>
              </a:rPr>
              <a:t>IV.  EQUIPMENT AND SUPPLIES</a:t>
            </a:r>
          </a:p>
          <a:p>
            <a:pPr marL="448239" indent="-448239" defTabSz="672358" eaLnBrk="0" fontAlgn="base" hangingPunct="0">
              <a:spcBef>
                <a:spcPct val="0"/>
              </a:spcBef>
              <a:spcAft>
                <a:spcPct val="0"/>
              </a:spcAft>
              <a:buNone/>
            </a:pPr>
            <a:endParaRPr lang="en-US" altLang="en-US" sz="294" dirty="0">
              <a:solidFill>
                <a:srgbClr val="FFFFFF"/>
              </a:solidFill>
              <a:latin typeface="Arial Black" panose="020B0A04020102020204" pitchFamily="34" charset="0"/>
              <a:cs typeface="Times New Roman" panose="02020603050405020304" pitchFamily="18" charset="0"/>
            </a:endParaRP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1.  COPIER FOR CARE MINISTRY FORMS AND REPORTS</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2.  COLORED PAPER CARD STOCK FOR CARE MINISTRY FORMS</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3.  SMALL FILE CABINET </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4.  FILE FOLDERS, PAPER, PENS</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5.  DROP BOX FOR CARE MINISTRY FORMS  --  COMPLETED ASSIGNMENTS</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6.  FOUR FILE TRAYS FOR THE FOUR PRAYER TEAMS </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a:t>
            </a:r>
            <a:r>
              <a:rPr lang="en-US" altLang="en-US" sz="1029" b="1" dirty="0">
                <a:solidFill>
                  <a:srgbClr val="FFFFFF"/>
                </a:solidFill>
                <a:cs typeface="Times New Roman" panose="02020603050405020304" pitchFamily="18" charset="0"/>
              </a:rPr>
              <a:t>Copies of the week’s prayer requests for the prayer teams to pick up each week</a:t>
            </a:r>
          </a:p>
          <a:p>
            <a:pPr marL="448239" indent="-448239" defTabSz="672358" eaLnBrk="0" fontAlgn="base" hangingPunct="0">
              <a:spcBef>
                <a:spcPct val="0"/>
              </a:spcBef>
              <a:spcAft>
                <a:spcPct val="0"/>
              </a:spcAft>
              <a:buNone/>
            </a:pPr>
            <a:r>
              <a:rPr lang="en-US" altLang="en-US" sz="882" b="1" dirty="0">
                <a:solidFill>
                  <a:srgbClr val="FFFFFF"/>
                </a:solidFill>
                <a:cs typeface="Times New Roman" panose="02020603050405020304" pitchFamily="18" charset="0"/>
              </a:rPr>
              <a:t>  7.  MATERIAL AND SUPPLIES FOR PRAYER ROOM DISPLAYS </a:t>
            </a:r>
          </a:p>
          <a:p>
            <a:pPr marL="448239" indent="-448239" defTabSz="672358" eaLnBrk="0" fontAlgn="base" hangingPunct="0">
              <a:spcBef>
                <a:spcPct val="0"/>
              </a:spcBef>
              <a:spcAft>
                <a:spcPct val="0"/>
              </a:spcAft>
              <a:buNone/>
            </a:pPr>
            <a:endParaRPr lang="en-US" altLang="en-US" sz="441" b="1" dirty="0">
              <a:solidFill>
                <a:srgbClr val="FFFFFF"/>
              </a:solidFill>
              <a:cs typeface="Times New Roman" panose="02020603050405020304" pitchFamily="18" charset="0"/>
            </a:endParaRPr>
          </a:p>
          <a:p>
            <a:pPr marL="448239" indent="-448239" defTabSz="672358" eaLnBrk="0" fontAlgn="base" hangingPunct="0">
              <a:spcBef>
                <a:spcPct val="0"/>
              </a:spcBef>
              <a:spcAft>
                <a:spcPct val="0"/>
              </a:spcAft>
              <a:buNone/>
            </a:pPr>
            <a:endParaRPr lang="en-US" altLang="en-US" sz="294" b="1" dirty="0">
              <a:solidFill>
                <a:srgbClr val="FFFFFF"/>
              </a:solidFill>
            </a:endParaRPr>
          </a:p>
        </p:txBody>
      </p:sp>
      <p:sp>
        <p:nvSpPr>
          <p:cNvPr id="363526" name="Text Box 1030"/>
          <p:cNvSpPr txBox="1">
            <a:spLocks noChangeArrowheads="1"/>
          </p:cNvSpPr>
          <p:nvPr/>
        </p:nvSpPr>
        <p:spPr bwMode="auto">
          <a:xfrm>
            <a:off x="4963701" y="3708574"/>
            <a:ext cx="135818" cy="29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1471" dirty="0">
              <a:solidFill>
                <a:srgbClr val="000000"/>
              </a:solidFill>
              <a:latin typeface="Times New Roman" panose="02020603050405020304" pitchFamily="18" charset="0"/>
            </a:endParaRPr>
          </a:p>
        </p:txBody>
      </p:sp>
      <p:sp>
        <p:nvSpPr>
          <p:cNvPr id="363527" name="Text Box 1031"/>
          <p:cNvSpPr txBox="1">
            <a:spLocks noChangeArrowheads="1"/>
          </p:cNvSpPr>
          <p:nvPr/>
        </p:nvSpPr>
        <p:spPr bwMode="auto">
          <a:xfrm>
            <a:off x="3518560" y="3980558"/>
            <a:ext cx="4986787" cy="1176385"/>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endParaRPr lang="en-US" altLang="en-US" sz="441" b="0" dirty="0">
              <a:solidFill>
                <a:srgbClr val="FFFFFF"/>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cs typeface="Times New Roman" panose="02020603050405020304" pitchFamily="18" charset="0"/>
              </a:rPr>
              <a:t>III.  ROOMS</a:t>
            </a:r>
          </a:p>
          <a:p>
            <a:pPr defTabSz="672358" eaLnBrk="0" fontAlgn="base" hangingPunct="0">
              <a:spcBef>
                <a:spcPct val="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1.  SMALL CARE MINISTRY OUTREACH ROOM</a:t>
            </a:r>
          </a:p>
          <a:p>
            <a:pPr defTabSz="672358" eaLnBrk="0" fontAlgn="base" hangingPunct="0">
              <a:spcBef>
                <a:spcPct val="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2.  HOSPITALITY SUITE WITH DRINKS AND SNACKS FOR THE VISITOR TO  MEET WITH </a:t>
            </a:r>
          </a:p>
          <a:p>
            <a:pPr defTabSz="672358" eaLnBrk="0" fontAlgn="base" hangingPunct="0">
              <a:spcBef>
                <a:spcPct val="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CARE TEAM, PASTOR AND  WIFE  </a:t>
            </a:r>
          </a:p>
          <a:p>
            <a:pPr defTabSz="672358" eaLnBrk="0" fontAlgn="base" hangingPunct="0">
              <a:spcBef>
                <a:spcPct val="0"/>
              </a:spcBef>
              <a:spcAft>
                <a:spcPct val="0"/>
              </a:spcAft>
            </a:pPr>
            <a:r>
              <a:rPr lang="en-US" altLang="en-US" sz="882" dirty="0">
                <a:solidFill>
                  <a:srgbClr val="FFFFFF"/>
                </a:solidFill>
                <a:latin typeface="Times New Roman" panose="02020603050405020304" pitchFamily="18" charset="0"/>
                <a:cs typeface="Times New Roman" panose="02020603050405020304" pitchFamily="18" charset="0"/>
              </a:rPr>
              <a:t>  3.  PRAYER ROOM</a:t>
            </a:r>
          </a:p>
          <a:p>
            <a:pPr defTabSz="672358" eaLnBrk="0" fontAlgn="base" hangingPunct="0">
              <a:spcBef>
                <a:spcPct val="0"/>
              </a:spcBef>
              <a:spcAft>
                <a:spcPct val="0"/>
              </a:spcAft>
            </a:pPr>
            <a:endParaRPr lang="en-US" altLang="en-US" sz="588" dirty="0">
              <a:solidFill>
                <a:srgbClr val="FFFFFF"/>
              </a:solidFill>
              <a:latin typeface="Times New Roman" panose="02020603050405020304" pitchFamily="18" charset="0"/>
              <a:cs typeface="Times New Roman" panose="02020603050405020304" pitchFamily="18" charset="0"/>
            </a:endParaRPr>
          </a:p>
          <a:p>
            <a:pPr defTabSz="672358" eaLnBrk="0" fontAlgn="base" hangingPunct="0">
              <a:spcBef>
                <a:spcPct val="0"/>
              </a:spcBef>
              <a:spcAft>
                <a:spcPct val="0"/>
              </a:spcAft>
            </a:pPr>
            <a:endParaRPr lang="en-US" altLang="en-US" sz="44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sndAc>
      <p:stSnd>
        <p:snd r:embed="rId3" name="projctor.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3518560" y="161091"/>
            <a:ext cx="5154881" cy="543071"/>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471" dirty="0">
                <a:solidFill>
                  <a:srgbClr val="FFFFFF"/>
                </a:solidFill>
                <a:latin typeface="Arial Black" panose="020B0A04020102020204" pitchFamily="34" charset="0"/>
                <a:cs typeface="Times New Roman" panose="02020603050405020304" pitchFamily="18" charset="0"/>
              </a:rPr>
              <a:t>HAVING THE LOVE &amp; COMPASSION OF JESUS</a:t>
            </a:r>
          </a:p>
          <a:p>
            <a:pPr algn="ctr" defTabSz="672358" eaLnBrk="0" fontAlgn="base" hangingPunct="0">
              <a:spcBef>
                <a:spcPct val="0"/>
              </a:spcBef>
              <a:spcAft>
                <a:spcPct val="0"/>
              </a:spcAft>
            </a:pPr>
            <a:endParaRPr lang="en-US" altLang="en-US" sz="588" dirty="0">
              <a:solidFill>
                <a:srgbClr val="FFFFFF"/>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029" dirty="0">
                <a:solidFill>
                  <a:srgbClr val="FFFFFF"/>
                </a:solidFill>
                <a:latin typeface="Arial Black" panose="020B0A04020102020204" pitchFamily="34" charset="0"/>
                <a:cs typeface="Times New Roman" panose="02020603050405020304" pitchFamily="18" charset="0"/>
              </a:rPr>
              <a:t>NO REAPING WITHOUT WEEPING</a:t>
            </a:r>
            <a:endParaRPr lang="en-US" altLang="en-US" sz="1029" dirty="0">
              <a:solidFill>
                <a:srgbClr val="FFFFFF"/>
              </a:solidFill>
              <a:latin typeface="Arial Black" panose="020B0A04020102020204" pitchFamily="34" charset="0"/>
            </a:endParaRPr>
          </a:p>
        </p:txBody>
      </p:sp>
      <p:sp>
        <p:nvSpPr>
          <p:cNvPr id="365571" name="Text Box 3"/>
          <p:cNvSpPr txBox="1">
            <a:spLocks noChangeArrowheads="1"/>
          </p:cNvSpPr>
          <p:nvPr/>
        </p:nvSpPr>
        <p:spPr bwMode="auto">
          <a:xfrm>
            <a:off x="3518560" y="861482"/>
            <a:ext cx="5154881" cy="2354400"/>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John 11:35   Jesus wept.</a:t>
            </a:r>
          </a:p>
          <a:p>
            <a:pPr defTabSz="672358" eaLnBrk="0" fontAlgn="base" hangingPunct="0">
              <a:spcBef>
                <a:spcPct val="0"/>
              </a:spcBef>
              <a:spcAft>
                <a:spcPct val="0"/>
              </a:spcAft>
            </a:pPr>
            <a:endParaRPr lang="en-US" altLang="en-US" sz="441" i="1"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Luke 19:41</a:t>
            </a:r>
            <a:endParaRPr lang="en-US" altLang="en-US" sz="1324"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And when he was come near, he </a:t>
            </a:r>
            <a:r>
              <a:rPr lang="en-US" altLang="en-US" sz="1324" i="1" u="sng" dirty="0">
                <a:solidFill>
                  <a:srgbClr val="FFFFFF"/>
                </a:solidFill>
                <a:latin typeface="Times" panose="02020603050405020304" pitchFamily="18" charset="0"/>
                <a:cs typeface="Times New Roman" panose="02020603050405020304" pitchFamily="18" charset="0"/>
              </a:rPr>
              <a:t>beheld</a:t>
            </a:r>
            <a:r>
              <a:rPr lang="en-US" altLang="en-US" sz="1324" i="1" dirty="0">
                <a:solidFill>
                  <a:srgbClr val="FFFFFF"/>
                </a:solidFill>
                <a:latin typeface="Times" panose="02020603050405020304" pitchFamily="18" charset="0"/>
                <a:cs typeface="Times New Roman" panose="02020603050405020304" pitchFamily="18" charset="0"/>
              </a:rPr>
              <a:t> the city, and </a:t>
            </a:r>
            <a:r>
              <a:rPr lang="en-US" altLang="en-US" sz="1324" i="1" u="sng" dirty="0">
                <a:solidFill>
                  <a:srgbClr val="FFFFFF"/>
                </a:solidFill>
                <a:latin typeface="Times" panose="02020603050405020304" pitchFamily="18" charset="0"/>
                <a:cs typeface="Times New Roman" panose="02020603050405020304" pitchFamily="18" charset="0"/>
              </a:rPr>
              <a:t>wept</a:t>
            </a:r>
            <a:r>
              <a:rPr lang="en-US" altLang="en-US" sz="1324" i="1" dirty="0">
                <a:solidFill>
                  <a:srgbClr val="FFFFFF"/>
                </a:solidFill>
                <a:latin typeface="Times" panose="02020603050405020304" pitchFamily="18" charset="0"/>
                <a:cs typeface="Times New Roman" panose="02020603050405020304" pitchFamily="18" charset="0"/>
              </a:rPr>
              <a:t> over it,</a:t>
            </a:r>
          </a:p>
          <a:p>
            <a:pPr defTabSz="672358" eaLnBrk="0" fontAlgn="base" hangingPunct="0">
              <a:spcBef>
                <a:spcPct val="0"/>
              </a:spcBef>
              <a:spcAft>
                <a:spcPct val="0"/>
              </a:spcAft>
            </a:pPr>
            <a:endParaRPr lang="en-US" altLang="en-US" sz="441" i="1"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Hebrews 5:7</a:t>
            </a:r>
            <a:endParaRPr lang="en-US" altLang="en-US" sz="1324"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Who in the days of his flesh, . . . offered up prayers and supplications with strong crying and tears. </a:t>
            </a:r>
          </a:p>
          <a:p>
            <a:pPr defTabSz="672358" eaLnBrk="0" fontAlgn="base" hangingPunct="0">
              <a:spcBef>
                <a:spcPct val="0"/>
              </a:spcBef>
              <a:spcAft>
                <a:spcPct val="0"/>
              </a:spcAft>
            </a:pPr>
            <a:endParaRPr lang="en-US" altLang="en-US" sz="441" i="1"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Psalms 126:5-6</a:t>
            </a:r>
            <a:endParaRPr lang="en-US" altLang="en-US" sz="1324"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They that sow in tears shall reap in joy.</a:t>
            </a:r>
            <a:endParaRPr lang="en-US" altLang="en-US" sz="1324" dirty="0">
              <a:solidFill>
                <a:srgbClr val="FFFFFF"/>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324" i="1" dirty="0">
                <a:solidFill>
                  <a:srgbClr val="FFFFFF"/>
                </a:solidFill>
                <a:latin typeface="Times" panose="02020603050405020304" pitchFamily="18" charset="0"/>
                <a:cs typeface="Times New Roman" panose="02020603050405020304" pitchFamily="18" charset="0"/>
              </a:rPr>
              <a:t>He that goeth forth and weepeth, bearing precious seed, shall doubtless come again with rejoicing, bringing his sheaves with him.</a:t>
            </a:r>
          </a:p>
          <a:p>
            <a:pPr defTabSz="672358" eaLnBrk="0" fontAlgn="base" hangingPunct="0">
              <a:spcBef>
                <a:spcPct val="0"/>
              </a:spcBef>
              <a:spcAft>
                <a:spcPct val="0"/>
              </a:spcAft>
            </a:pPr>
            <a:endParaRPr lang="en-US" altLang="en-US" sz="294" dirty="0">
              <a:solidFill>
                <a:srgbClr val="FFFFFF"/>
              </a:solidFill>
              <a:latin typeface="Times" panose="02020603050405020304" pitchFamily="18" charset="0"/>
              <a:cs typeface="Times New Roman" panose="02020603050405020304" pitchFamily="18" charset="0"/>
            </a:endParaRPr>
          </a:p>
        </p:txBody>
      </p:sp>
      <p:sp>
        <p:nvSpPr>
          <p:cNvPr id="365572" name="Text Box 4"/>
          <p:cNvSpPr txBox="1">
            <a:spLocks noChangeArrowheads="1"/>
          </p:cNvSpPr>
          <p:nvPr/>
        </p:nvSpPr>
        <p:spPr bwMode="auto">
          <a:xfrm>
            <a:off x="3518560" y="3361879"/>
            <a:ext cx="5154881" cy="2375303"/>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176" dirty="0">
                <a:solidFill>
                  <a:srgbClr val="000000"/>
                </a:solidFill>
                <a:latin typeface="Elephant" panose="02020904090505020303" pitchFamily="18" charset="0"/>
                <a:cs typeface="Times New Roman" panose="02020603050405020304" pitchFamily="18" charset="0"/>
              </a:rPr>
              <a:t>HAVING </a:t>
            </a:r>
            <a:r>
              <a:rPr lang="en-US" altLang="en-US" sz="1176" u="sng" dirty="0">
                <a:solidFill>
                  <a:srgbClr val="0000FF"/>
                </a:solidFill>
                <a:latin typeface="Elephant" panose="02020904090505020303" pitchFamily="18" charset="0"/>
                <a:cs typeface="Times New Roman" panose="02020603050405020304" pitchFamily="18" charset="0"/>
              </a:rPr>
              <a:t>COMPASSION</a:t>
            </a:r>
            <a:r>
              <a:rPr lang="en-US" altLang="en-US" sz="1176" dirty="0">
                <a:solidFill>
                  <a:srgbClr val="000000"/>
                </a:solidFill>
                <a:latin typeface="Elephant" panose="02020904090505020303" pitchFamily="18" charset="0"/>
                <a:cs typeface="Times New Roman" panose="02020603050405020304" pitchFamily="18" charset="0"/>
              </a:rPr>
              <a:t>  &amp;  </a:t>
            </a:r>
            <a:r>
              <a:rPr lang="en-US" altLang="en-US" sz="1176" u="sng" dirty="0">
                <a:solidFill>
                  <a:srgbClr val="FF0000"/>
                </a:solidFill>
                <a:latin typeface="Elephant" panose="02020904090505020303" pitchFamily="18" charset="0"/>
                <a:cs typeface="Times New Roman" panose="02020603050405020304" pitchFamily="18" charset="0"/>
              </a:rPr>
              <a:t>CARE</a:t>
            </a:r>
            <a:r>
              <a:rPr lang="en-US" altLang="en-US" sz="1176" dirty="0">
                <a:solidFill>
                  <a:srgbClr val="000000"/>
                </a:solidFill>
                <a:latin typeface="Elephant" panose="02020904090505020303" pitchFamily="18" charset="0"/>
                <a:cs typeface="Times New Roman" panose="02020603050405020304" pitchFamily="18" charset="0"/>
              </a:rPr>
              <a:t>  LIKE  JESUS: </a:t>
            </a:r>
          </a:p>
          <a:p>
            <a:pPr defTabSz="672358" eaLnBrk="0" fontAlgn="base" hangingPunct="0">
              <a:spcBef>
                <a:spcPct val="0"/>
              </a:spcBef>
              <a:spcAft>
                <a:spcPct val="0"/>
              </a:spcAft>
            </a:pPr>
            <a:endParaRPr lang="en-US" altLang="en-US" sz="294" dirty="0">
              <a:solidFill>
                <a:srgbClr val="000000"/>
              </a:solidFill>
              <a:latin typeface="Elephant" panose="02020904090505020303" pitchFamily="18" charset="0"/>
              <a:cs typeface="Times New Roman" panose="02020603050405020304" pitchFamily="18" charset="0"/>
            </a:endParaRPr>
          </a:p>
          <a:p>
            <a:pPr defTabSz="672358" eaLnBrk="0" fontAlgn="base" hangingPunct="0">
              <a:spcBef>
                <a:spcPct val="0"/>
              </a:spcBef>
              <a:spcAft>
                <a:spcPct val="0"/>
              </a:spcAft>
            </a:pPr>
            <a:r>
              <a:rPr lang="en-US" altLang="en-US" sz="1029" dirty="0">
                <a:solidFill>
                  <a:srgbClr val="0000FF"/>
                </a:solidFill>
                <a:latin typeface="Elephant" panose="02020904090505020303" pitchFamily="18" charset="0"/>
                <a:cs typeface="Times New Roman" panose="02020603050405020304" pitchFamily="18" charset="0"/>
              </a:rPr>
              <a:t>   </a:t>
            </a:r>
            <a:r>
              <a:rPr lang="en-US" altLang="en-US" sz="1324" dirty="0">
                <a:solidFill>
                  <a:srgbClr val="000000"/>
                </a:solidFill>
                <a:latin typeface="Elephant" panose="02020904090505020303" pitchFamily="18" charset="0"/>
                <a:cs typeface="Times New Roman" panose="02020603050405020304" pitchFamily="18" charset="0"/>
              </a:rPr>
              <a:t>- </a:t>
            </a:r>
            <a:r>
              <a:rPr lang="en-US" altLang="en-US" sz="1324" dirty="0">
                <a:solidFill>
                  <a:srgbClr val="000000"/>
                </a:solidFill>
                <a:latin typeface="Times" panose="02020603050405020304" pitchFamily="18" charset="0"/>
                <a:cs typeface="Times New Roman" panose="02020603050405020304" pitchFamily="18" charset="0"/>
              </a:rPr>
              <a:t>He came to earth to</a:t>
            </a:r>
            <a:r>
              <a:rPr lang="en-US" altLang="en-US" sz="1765" dirty="0">
                <a:solidFill>
                  <a:srgbClr val="000000"/>
                </a:solidFill>
                <a:latin typeface="Times" panose="02020603050405020304" pitchFamily="18" charset="0"/>
                <a:cs typeface="Times New Roman" panose="02020603050405020304" pitchFamily="18" charset="0"/>
              </a:rPr>
              <a:t> </a:t>
            </a:r>
            <a:r>
              <a:rPr lang="en-US" altLang="en-US" sz="1765" u="sng" dirty="0">
                <a:solidFill>
                  <a:srgbClr val="0000CC"/>
                </a:solidFill>
                <a:latin typeface="Times" panose="02020603050405020304" pitchFamily="18" charset="0"/>
                <a:cs typeface="Times New Roman" panose="02020603050405020304" pitchFamily="18" charset="0"/>
              </a:rPr>
              <a:t>see</a:t>
            </a:r>
            <a:r>
              <a:rPr lang="en-US" altLang="en-US" sz="1765" dirty="0">
                <a:solidFill>
                  <a:srgbClr val="0000CC"/>
                </a:solidFill>
                <a:latin typeface="Times" panose="02020603050405020304" pitchFamily="18" charset="0"/>
                <a:cs typeface="Times New Roman" panose="02020603050405020304" pitchFamily="18" charset="0"/>
              </a:rPr>
              <a:t> </a:t>
            </a:r>
            <a:r>
              <a:rPr lang="en-US" altLang="en-US" sz="1324" dirty="0">
                <a:solidFill>
                  <a:srgbClr val="0000CC"/>
                </a:solidFill>
                <a:latin typeface="Times" panose="02020603050405020304" pitchFamily="18" charset="0"/>
                <a:cs typeface="Times New Roman" panose="02020603050405020304" pitchFamily="18" charset="0"/>
              </a:rPr>
              <a:t>and </a:t>
            </a:r>
            <a:r>
              <a:rPr lang="en-US" altLang="en-US" sz="1765" u="sng" dirty="0">
                <a:solidFill>
                  <a:srgbClr val="0000CC"/>
                </a:solidFill>
                <a:latin typeface="Times" panose="02020603050405020304" pitchFamily="18" charset="0"/>
                <a:cs typeface="Times New Roman" panose="02020603050405020304" pitchFamily="18" charset="0"/>
              </a:rPr>
              <a:t>feel</a:t>
            </a:r>
            <a:r>
              <a:rPr lang="en-US" altLang="en-US" sz="1765" dirty="0">
                <a:solidFill>
                  <a:srgbClr val="000000"/>
                </a:solidFill>
                <a:latin typeface="Times" panose="02020603050405020304" pitchFamily="18" charset="0"/>
                <a:cs typeface="Times New Roman" panose="02020603050405020304" pitchFamily="18" charset="0"/>
              </a:rPr>
              <a:t> </a:t>
            </a:r>
            <a:r>
              <a:rPr lang="en-US" altLang="en-US" sz="1324" dirty="0">
                <a:solidFill>
                  <a:srgbClr val="000000"/>
                </a:solidFill>
                <a:latin typeface="Times" panose="02020603050405020304" pitchFamily="18" charset="0"/>
                <a:cs typeface="Times New Roman" panose="02020603050405020304" pitchFamily="18" charset="0"/>
              </a:rPr>
              <a:t>and</a:t>
            </a:r>
            <a:r>
              <a:rPr lang="en-US" altLang="en-US" sz="1765" dirty="0">
                <a:solidFill>
                  <a:srgbClr val="000000"/>
                </a:solidFill>
                <a:latin typeface="Times" panose="02020603050405020304" pitchFamily="18" charset="0"/>
                <a:cs typeface="Times New Roman" panose="02020603050405020304" pitchFamily="18" charset="0"/>
              </a:rPr>
              <a:t> </a:t>
            </a:r>
            <a:r>
              <a:rPr lang="en-US" altLang="en-US" sz="1765" u="sng" dirty="0">
                <a:solidFill>
                  <a:srgbClr val="FF0000"/>
                </a:solidFill>
                <a:latin typeface="Times" panose="02020603050405020304" pitchFamily="18" charset="0"/>
                <a:cs typeface="Times New Roman" panose="02020603050405020304" pitchFamily="18" charset="0"/>
              </a:rPr>
              <a:t>touch</a:t>
            </a:r>
            <a:r>
              <a:rPr lang="en-US" altLang="en-US" sz="1324" dirty="0">
                <a:solidFill>
                  <a:srgbClr val="FF0000"/>
                </a:solidFill>
                <a:latin typeface="Times" panose="02020603050405020304" pitchFamily="18" charset="0"/>
                <a:cs typeface="Times New Roman" panose="02020603050405020304" pitchFamily="18" charset="0"/>
              </a:rPr>
              <a:t> and </a:t>
            </a:r>
            <a:r>
              <a:rPr lang="en-US" altLang="en-US" sz="1765" u="sng" dirty="0">
                <a:solidFill>
                  <a:srgbClr val="FF0000"/>
                </a:solidFill>
                <a:latin typeface="Times" panose="02020603050405020304" pitchFamily="18" charset="0"/>
                <a:cs typeface="Times New Roman" panose="02020603050405020304" pitchFamily="18" charset="0"/>
              </a:rPr>
              <a:t>heal</a:t>
            </a:r>
            <a:endParaRPr lang="en-US" altLang="en-US" sz="1324" dirty="0">
              <a:solidFill>
                <a:srgbClr val="000000"/>
              </a:solidFill>
              <a:latin typeface="Times" panose="02020603050405020304" pitchFamily="18" charset="0"/>
              <a:cs typeface="Times New Roman" panose="02020603050405020304" pitchFamily="18" charset="0"/>
            </a:endParaRPr>
          </a:p>
          <a:p>
            <a:pPr defTabSz="672358" eaLnBrk="0" fontAlgn="base" hangingPunct="0">
              <a:spcBef>
                <a:spcPct val="0"/>
              </a:spcBef>
              <a:spcAft>
                <a:spcPct val="0"/>
              </a:spcAft>
            </a:pPr>
            <a:r>
              <a:rPr lang="en-US" altLang="en-US" sz="1029" dirty="0">
                <a:solidFill>
                  <a:srgbClr val="000000"/>
                </a:solidFill>
                <a:latin typeface="Times" panose="02020603050405020304" pitchFamily="18" charset="0"/>
                <a:cs typeface="Times New Roman" panose="02020603050405020304" pitchFamily="18" charset="0"/>
              </a:rPr>
              <a:t>                 </a:t>
            </a:r>
            <a:r>
              <a:rPr lang="en-US" altLang="en-US" sz="1176" dirty="0">
                <a:solidFill>
                  <a:srgbClr val="000000"/>
                </a:solidFill>
                <a:latin typeface="Times" panose="02020603050405020304" pitchFamily="18" charset="0"/>
                <a:cs typeface="Times New Roman" panose="02020603050405020304" pitchFamily="18" charset="0"/>
              </a:rPr>
              <a:t>(compassion - see and feel   /   care - touch and heal).</a:t>
            </a:r>
          </a:p>
          <a:p>
            <a:pPr defTabSz="672358" eaLnBrk="0" fontAlgn="base" hangingPunct="0">
              <a:spcBef>
                <a:spcPct val="0"/>
              </a:spcBef>
              <a:spcAft>
                <a:spcPct val="0"/>
              </a:spcAft>
            </a:pPr>
            <a:endParaRPr lang="en-US" altLang="en-US" sz="588" u="sng" dirty="0">
              <a:solidFill>
                <a:srgbClr val="000000"/>
              </a:solidFill>
              <a:latin typeface="Arial Black" panose="020B0A04020102020204" pitchFamily="34" charset="0"/>
              <a:cs typeface="Times New Roman" panose="02020603050405020304" pitchFamily="18" charset="0"/>
            </a:endParaRPr>
          </a:p>
          <a:p>
            <a:pPr algn="just" defTabSz="672358" eaLnBrk="0" fontAlgn="base" hangingPunct="0">
              <a:spcBef>
                <a:spcPct val="0"/>
              </a:spcBef>
              <a:spcAft>
                <a:spcPct val="0"/>
              </a:spcAft>
            </a:pPr>
            <a:r>
              <a:rPr lang="en-US" altLang="en-US" sz="1029" b="0" u="sng" dirty="0">
                <a:solidFill>
                  <a:srgbClr val="0000FF"/>
                </a:solidFill>
                <a:latin typeface="Arial Black" panose="020B0A04020102020204" pitchFamily="34" charset="0"/>
                <a:cs typeface="Times New Roman" panose="02020603050405020304" pitchFamily="18" charset="0"/>
              </a:rPr>
              <a:t>COMPASSION is the emotion</a:t>
            </a:r>
            <a:r>
              <a:rPr lang="en-US" altLang="en-US" sz="1029" b="0" dirty="0">
                <a:solidFill>
                  <a:srgbClr val="0000FF"/>
                </a:solidFill>
                <a:latin typeface="Arial Black" panose="020B0A04020102020204" pitchFamily="34" charset="0"/>
                <a:cs typeface="Times New Roman" panose="02020603050405020304" pitchFamily="18" charset="0"/>
              </a:rPr>
              <a:t>:  </a:t>
            </a:r>
          </a:p>
          <a:p>
            <a:pPr algn="just" defTabSz="672358" eaLnBrk="0" fontAlgn="base" hangingPunct="0">
              <a:spcBef>
                <a:spcPct val="0"/>
              </a:spcBef>
              <a:spcAft>
                <a:spcPct val="0"/>
              </a:spcAft>
            </a:pPr>
            <a:r>
              <a:rPr lang="en-US" altLang="en-US" sz="1176" dirty="0">
                <a:solidFill>
                  <a:srgbClr val="0000FF"/>
                </a:solidFill>
                <a:latin typeface="Times" panose="02020603050405020304" pitchFamily="18" charset="0"/>
                <a:cs typeface="Times New Roman" panose="02020603050405020304" pitchFamily="18" charset="0"/>
              </a:rPr>
              <a:t>It is deep sorrow  and sympathy for the suffering or trouble of others </a:t>
            </a:r>
          </a:p>
          <a:p>
            <a:pPr algn="just" defTabSz="672358" eaLnBrk="0" fontAlgn="base" hangingPunct="0">
              <a:spcBef>
                <a:spcPct val="0"/>
              </a:spcBef>
              <a:spcAft>
                <a:spcPct val="0"/>
              </a:spcAft>
            </a:pPr>
            <a:r>
              <a:rPr lang="en-US" altLang="en-US" sz="1176" dirty="0">
                <a:solidFill>
                  <a:srgbClr val="0000FF"/>
                </a:solidFill>
                <a:latin typeface="Times" panose="02020603050405020304" pitchFamily="18" charset="0"/>
                <a:cs typeface="Times New Roman" panose="02020603050405020304" pitchFamily="18" charset="0"/>
              </a:rPr>
              <a:t>(feeling their suffering)  accompanied by a strong urge to help.</a:t>
            </a:r>
          </a:p>
          <a:p>
            <a:pPr algn="just" defTabSz="672358" eaLnBrk="0" fontAlgn="base" hangingPunct="0">
              <a:spcBef>
                <a:spcPct val="0"/>
              </a:spcBef>
              <a:spcAft>
                <a:spcPct val="0"/>
              </a:spcAft>
            </a:pPr>
            <a:endParaRPr lang="en-US" altLang="en-US" sz="588" u="sng" dirty="0">
              <a:solidFill>
                <a:srgbClr val="0000FF"/>
              </a:solidFill>
              <a:latin typeface="Arial Black" panose="020B0A04020102020204" pitchFamily="34" charset="0"/>
              <a:cs typeface="Times New Roman" panose="02020603050405020304" pitchFamily="18" charset="0"/>
            </a:endParaRPr>
          </a:p>
          <a:p>
            <a:pPr algn="just" defTabSz="672358" eaLnBrk="0" fontAlgn="base" hangingPunct="0">
              <a:spcBef>
                <a:spcPct val="0"/>
              </a:spcBef>
              <a:spcAft>
                <a:spcPct val="0"/>
              </a:spcAft>
            </a:pPr>
            <a:r>
              <a:rPr lang="en-US" altLang="en-US" sz="1029" b="0" u="sng" dirty="0">
                <a:solidFill>
                  <a:srgbClr val="FF0000"/>
                </a:solidFill>
                <a:latin typeface="Arial Black" panose="020B0A04020102020204" pitchFamily="34" charset="0"/>
                <a:cs typeface="Times New Roman" panose="02020603050405020304" pitchFamily="18" charset="0"/>
              </a:rPr>
              <a:t>CARE is the actions</a:t>
            </a:r>
            <a:r>
              <a:rPr lang="en-US" altLang="en-US" sz="1029" b="0" dirty="0">
                <a:solidFill>
                  <a:srgbClr val="FF0000"/>
                </a:solidFill>
                <a:latin typeface="Arial Black" panose="020B0A04020102020204" pitchFamily="34" charset="0"/>
                <a:cs typeface="Times New Roman" panose="02020603050405020304" pitchFamily="18" charset="0"/>
              </a:rPr>
              <a:t>: </a:t>
            </a:r>
            <a:endParaRPr lang="en-US" altLang="en-US" sz="1029" b="0" dirty="0">
              <a:solidFill>
                <a:srgbClr val="FF0000"/>
              </a:solidFill>
              <a:latin typeface="Times" panose="02020603050405020304" pitchFamily="18" charset="0"/>
              <a:cs typeface="Times New Roman" panose="02020603050405020304" pitchFamily="18" charset="0"/>
            </a:endParaRPr>
          </a:p>
          <a:p>
            <a:pPr algn="just" defTabSz="672358" eaLnBrk="0" fontAlgn="base" hangingPunct="0">
              <a:spcBef>
                <a:spcPct val="0"/>
              </a:spcBef>
              <a:spcAft>
                <a:spcPct val="0"/>
              </a:spcAft>
            </a:pPr>
            <a:r>
              <a:rPr lang="en-US" altLang="en-US" sz="1176" dirty="0">
                <a:solidFill>
                  <a:srgbClr val="FF0000"/>
                </a:solidFill>
                <a:latin typeface="Times" panose="02020603050405020304" pitchFamily="18" charset="0"/>
                <a:cs typeface="Times New Roman" panose="02020603050405020304" pitchFamily="18" charset="0"/>
              </a:rPr>
              <a:t>It is something to watch over or attend to.  To provide for and protect against trouble, want, etc.  Feeling a great responsibility and concern for the welfare of someone to the extent that action will be taken to do something to affect their welfare, safety or comfort.</a:t>
            </a:r>
          </a:p>
          <a:p>
            <a:pPr defTabSz="672358" eaLnBrk="0" fontAlgn="base" hangingPunct="0">
              <a:spcBef>
                <a:spcPct val="0"/>
              </a:spcBef>
              <a:spcAft>
                <a:spcPct val="0"/>
              </a:spcAft>
            </a:pPr>
            <a:endParaRPr lang="en-US" altLang="en-US" sz="294" dirty="0">
              <a:solidFill>
                <a:srgbClr val="0000FF"/>
              </a:solidFill>
              <a:latin typeface="Times" panose="02020603050405020304" pitchFamily="18" charset="0"/>
              <a:cs typeface="Times New Roman" panose="02020603050405020304" pitchFamily="18" charset="0"/>
            </a:endParaRPr>
          </a:p>
        </p:txBody>
      </p:sp>
      <p:sp>
        <p:nvSpPr>
          <p:cNvPr id="365573" name="Text Box 5"/>
          <p:cNvSpPr txBox="1">
            <a:spLocks noChangeArrowheads="1"/>
          </p:cNvSpPr>
          <p:nvPr/>
        </p:nvSpPr>
        <p:spPr bwMode="auto">
          <a:xfrm>
            <a:off x="3532567" y="5880954"/>
            <a:ext cx="5098850" cy="837318"/>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588" dirty="0">
              <a:solidFill>
                <a:srgbClr val="FFFFFF"/>
              </a:solidFill>
              <a:latin typeface="Arial" panose="020B0604020202020204" pitchFamily="34" charset="0"/>
              <a:cs typeface="Arial" panose="020B0604020202020204" pitchFamily="34" charset="0"/>
            </a:endParaRPr>
          </a:p>
          <a:p>
            <a:pPr algn="ctr" defTabSz="672358" eaLnBrk="0" fontAlgn="base" hangingPunct="0">
              <a:spcBef>
                <a:spcPct val="0"/>
              </a:spcBef>
              <a:spcAft>
                <a:spcPct val="0"/>
              </a:spcAft>
            </a:pPr>
            <a:r>
              <a:rPr lang="en-US" altLang="en-US" sz="1765" dirty="0">
                <a:solidFill>
                  <a:srgbClr val="FFFFFF"/>
                </a:solidFill>
                <a:latin typeface="Arial" panose="020B0604020202020204" pitchFamily="34" charset="0"/>
                <a:cs typeface="Arial" panose="020B0604020202020204" pitchFamily="34" charset="0"/>
              </a:rPr>
              <a:t>You cannot have compassion on </a:t>
            </a:r>
          </a:p>
          <a:p>
            <a:pPr algn="ctr" defTabSz="672358" eaLnBrk="0" fontAlgn="base" hangingPunct="0">
              <a:spcBef>
                <a:spcPct val="0"/>
              </a:spcBef>
              <a:spcAft>
                <a:spcPct val="0"/>
              </a:spcAft>
            </a:pPr>
            <a:endParaRPr lang="en-US" altLang="en-US" sz="294" dirty="0">
              <a:solidFill>
                <a:srgbClr val="FFFFFF"/>
              </a:solidFill>
              <a:latin typeface="Arial" panose="020B0604020202020204" pitchFamily="34" charset="0"/>
              <a:cs typeface="Arial" panose="020B0604020202020204" pitchFamily="34" charset="0"/>
            </a:endParaRPr>
          </a:p>
          <a:p>
            <a:pPr algn="ctr" defTabSz="672358" eaLnBrk="0" fontAlgn="base" hangingPunct="0">
              <a:spcBef>
                <a:spcPct val="0"/>
              </a:spcBef>
              <a:spcAft>
                <a:spcPct val="0"/>
              </a:spcAft>
            </a:pPr>
            <a:r>
              <a:rPr lang="en-US" altLang="en-US" sz="1765" dirty="0">
                <a:solidFill>
                  <a:srgbClr val="FFFFFF"/>
                </a:solidFill>
                <a:latin typeface="Arial" panose="020B0604020202020204" pitchFamily="34" charset="0"/>
                <a:cs typeface="Arial" panose="020B0604020202020204" pitchFamily="34" charset="0"/>
              </a:rPr>
              <a:t>  someone that you cannot see and touch!</a:t>
            </a:r>
          </a:p>
          <a:p>
            <a:pPr defTabSz="672358" eaLnBrk="0" fontAlgn="base" hangingPunct="0">
              <a:spcBef>
                <a:spcPct val="0"/>
              </a:spcBef>
              <a:spcAft>
                <a:spcPct val="0"/>
              </a:spcAft>
            </a:pPr>
            <a:endParaRPr lang="en-US" altLang="en-US" sz="588"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slow">
    <p:checker/>
    <p:sndAc>
      <p:stSnd>
        <p:snd r:embed="rId3" name="projctor.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3630622" y="448251"/>
            <a:ext cx="4930756" cy="20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882" b="0" dirty="0">
              <a:solidFill>
                <a:srgbClr val="000000"/>
              </a:solidFill>
              <a:latin typeface="Arial Black" panose="020B0A04020102020204" pitchFamily="34" charset="0"/>
            </a:endParaRPr>
          </a:p>
        </p:txBody>
      </p:sp>
      <p:sp>
        <p:nvSpPr>
          <p:cNvPr id="739331" name="Rectangle 3"/>
          <p:cNvSpPr>
            <a:spLocks noChangeArrowheads="1"/>
          </p:cNvSpPr>
          <p:nvPr/>
        </p:nvSpPr>
        <p:spPr bwMode="auto">
          <a:xfrm>
            <a:off x="4078872" y="1176658"/>
            <a:ext cx="3978224" cy="212919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p>
            <a:pPr algn="ctr" defTabSz="672358" eaLnBrk="0" fontAlgn="base" hangingPunct="0">
              <a:spcBef>
                <a:spcPct val="0"/>
              </a:spcBef>
              <a:spcAft>
                <a:spcPct val="0"/>
              </a:spcAft>
              <a:defRPr/>
            </a:pPr>
            <a:r>
              <a:rPr lang="en-US" altLang="en-US" sz="2941" u="sng" dirty="0">
                <a:solidFill>
                  <a:srgbClr val="FFFFFF"/>
                </a:solidFill>
                <a:latin typeface="Arial Black" panose="020B0A04020102020204" pitchFamily="34" charset="0"/>
              </a:rPr>
              <a:t>CARE  ROOM</a:t>
            </a:r>
          </a:p>
          <a:p>
            <a:pPr algn="ctr" defTabSz="672358" eaLnBrk="0" fontAlgn="base" hangingPunct="0">
              <a:spcBef>
                <a:spcPct val="0"/>
              </a:spcBef>
              <a:spcAft>
                <a:spcPct val="0"/>
              </a:spcAft>
              <a:defRPr/>
            </a:pPr>
            <a:endParaRPr lang="en-US" altLang="en-US" sz="1176" dirty="0">
              <a:solidFill>
                <a:srgbClr val="FFFFFF"/>
              </a:solidFill>
              <a:latin typeface="Arial Black" panose="020B0A04020102020204" pitchFamily="34" charset="0"/>
            </a:endParaRPr>
          </a:p>
          <a:p>
            <a:pPr algn="ctr" defTabSz="672358" eaLnBrk="0" fontAlgn="base" hangingPunct="0">
              <a:spcBef>
                <a:spcPct val="0"/>
              </a:spcBef>
              <a:spcAft>
                <a:spcPct val="0"/>
              </a:spcAft>
              <a:defRPr/>
            </a:pPr>
            <a:endParaRPr lang="en-US" altLang="en-US" sz="1176" dirty="0">
              <a:solidFill>
                <a:srgbClr val="FFFFFF"/>
              </a:solidFill>
              <a:latin typeface="Arial Black" panose="020B0A04020102020204" pitchFamily="34" charset="0"/>
            </a:endParaRPr>
          </a:p>
          <a:p>
            <a:pPr algn="ctr" defTabSz="672358" eaLnBrk="0" fontAlgn="base" hangingPunct="0">
              <a:spcBef>
                <a:spcPct val="0"/>
              </a:spcBef>
              <a:spcAft>
                <a:spcPct val="0"/>
              </a:spcAft>
              <a:defRPr/>
            </a:pPr>
            <a:endParaRPr lang="en-US" altLang="en-US" sz="1176" dirty="0">
              <a:solidFill>
                <a:srgbClr val="FFFFFF"/>
              </a:solidFill>
              <a:latin typeface="Arial Black" panose="020B0A04020102020204" pitchFamily="34" charset="0"/>
            </a:endParaRPr>
          </a:p>
          <a:p>
            <a:pPr algn="ctr" defTabSz="672358" eaLnBrk="0" fontAlgn="base" hangingPunct="0">
              <a:spcBef>
                <a:spcPct val="0"/>
              </a:spcBef>
              <a:spcAft>
                <a:spcPct val="0"/>
              </a:spcAft>
              <a:defRPr/>
            </a:pPr>
            <a:endParaRPr lang="en-US" altLang="en-US" sz="1176" dirty="0">
              <a:solidFill>
                <a:srgbClr val="FFFFFF"/>
              </a:solidFill>
              <a:latin typeface="Arial Black" panose="020B0A04020102020204" pitchFamily="34" charset="0"/>
            </a:endParaRPr>
          </a:p>
          <a:p>
            <a:pPr algn="ctr" defTabSz="672358" eaLnBrk="0" fontAlgn="base" hangingPunct="0">
              <a:spcBef>
                <a:spcPct val="0"/>
              </a:spcBef>
              <a:spcAft>
                <a:spcPct val="0"/>
              </a:spcAft>
              <a:defRPr/>
            </a:pPr>
            <a:r>
              <a:rPr lang="en-US" altLang="en-US" sz="2353" dirty="0">
                <a:solidFill>
                  <a:srgbClr val="FFFFFF"/>
                </a:solidFill>
                <a:latin typeface="Arial Black" panose="020B0A04020102020204" pitchFamily="34" charset="0"/>
              </a:rPr>
              <a:t>(CARE  MINISTRY)</a:t>
            </a:r>
          </a:p>
        </p:txBody>
      </p:sp>
      <p:sp>
        <p:nvSpPr>
          <p:cNvPr id="306180" name="Rectangle 4"/>
          <p:cNvSpPr>
            <a:spLocks noChangeArrowheads="1"/>
          </p:cNvSpPr>
          <p:nvPr/>
        </p:nvSpPr>
        <p:spPr bwMode="auto">
          <a:xfrm>
            <a:off x="4134904" y="4370443"/>
            <a:ext cx="3978224" cy="2129190"/>
          </a:xfrm>
          <a:prstGeom prst="rect">
            <a:avLst/>
          </a:prstGeom>
          <a:gradFill rotWithShape="0">
            <a:gsLst>
              <a:gs pos="0">
                <a:srgbClr val="760000"/>
              </a:gs>
              <a:gs pos="50000">
                <a:srgbClr val="FF0000"/>
              </a:gs>
              <a:gs pos="100000">
                <a:srgbClr val="7600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941" b="0" u="sng" dirty="0">
                <a:solidFill>
                  <a:srgbClr val="FFFFFF"/>
                </a:solidFill>
                <a:latin typeface="Arial Black" panose="020B0A04020102020204" pitchFamily="34" charset="0"/>
              </a:rPr>
              <a:t>PRAYER  ROOM</a:t>
            </a:r>
          </a:p>
          <a:p>
            <a:pPr algn="ctr" defTabSz="672358" eaLnBrk="0" fontAlgn="base" hangingPunct="0">
              <a:spcBef>
                <a:spcPct val="0"/>
              </a:spcBef>
              <a:spcAft>
                <a:spcPct val="0"/>
              </a:spcAft>
            </a:pPr>
            <a:r>
              <a:rPr lang="en-US" altLang="en-US" sz="2941" b="0" dirty="0">
                <a:solidFill>
                  <a:srgbClr val="FFFFFF"/>
                </a:solidFill>
                <a:latin typeface="Arial Black" panose="020B0A04020102020204" pitchFamily="34" charset="0"/>
              </a:rPr>
              <a:t> </a:t>
            </a:r>
          </a:p>
          <a:p>
            <a:pPr algn="ctr" defTabSz="672358" eaLnBrk="0" fontAlgn="base" hangingPunct="0">
              <a:spcBef>
                <a:spcPct val="0"/>
              </a:spcBef>
              <a:spcAft>
                <a:spcPct val="0"/>
              </a:spcAft>
            </a:pPr>
            <a:r>
              <a:rPr lang="en-US" altLang="en-US" sz="2353" b="0" dirty="0">
                <a:solidFill>
                  <a:srgbClr val="FFFFFF"/>
                </a:solidFill>
                <a:latin typeface="Arial Black" panose="020B0A04020102020204" pitchFamily="34" charset="0"/>
              </a:rPr>
              <a:t>(PRAYER  MINISTRY)</a:t>
            </a:r>
          </a:p>
        </p:txBody>
      </p:sp>
      <p:sp>
        <p:nvSpPr>
          <p:cNvPr id="306181" name="Line 5"/>
          <p:cNvSpPr>
            <a:spLocks noChangeShapeType="1"/>
          </p:cNvSpPr>
          <p:nvPr/>
        </p:nvSpPr>
        <p:spPr bwMode="auto">
          <a:xfrm flipV="1">
            <a:off x="6096000" y="3529973"/>
            <a:ext cx="0" cy="616345"/>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06182" name="Rectangle 6"/>
          <p:cNvSpPr>
            <a:spLocks noChangeArrowheads="1"/>
          </p:cNvSpPr>
          <p:nvPr/>
        </p:nvSpPr>
        <p:spPr bwMode="auto">
          <a:xfrm>
            <a:off x="5815844" y="4258380"/>
            <a:ext cx="560313" cy="112063"/>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306183" name="Rectangle 7"/>
          <p:cNvSpPr>
            <a:spLocks noChangeArrowheads="1"/>
          </p:cNvSpPr>
          <p:nvPr/>
        </p:nvSpPr>
        <p:spPr bwMode="auto">
          <a:xfrm>
            <a:off x="5815844" y="3305848"/>
            <a:ext cx="560313" cy="112063"/>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306184" name="Text Box 8"/>
          <p:cNvSpPr txBox="1">
            <a:spLocks noChangeArrowheads="1"/>
          </p:cNvSpPr>
          <p:nvPr/>
        </p:nvSpPr>
        <p:spPr bwMode="auto">
          <a:xfrm>
            <a:off x="3574591" y="274321"/>
            <a:ext cx="5042819" cy="8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618" b="0" dirty="0">
                <a:solidFill>
                  <a:srgbClr val="3333CC"/>
                </a:solidFill>
                <a:latin typeface="Arial Black" panose="020B0A04020102020204" pitchFamily="34" charset="0"/>
              </a:rPr>
              <a:t>THE FRONT DOOR OF THE CARE ROOM</a:t>
            </a:r>
          </a:p>
          <a:p>
            <a:pPr algn="ctr" defTabSz="672358" eaLnBrk="0" fontAlgn="base" hangingPunct="0">
              <a:spcBef>
                <a:spcPct val="0"/>
              </a:spcBef>
              <a:spcAft>
                <a:spcPct val="0"/>
              </a:spcAft>
            </a:pPr>
            <a:endParaRPr lang="en-US" altLang="en-US" sz="1618" b="0" dirty="0">
              <a:solidFill>
                <a:srgbClr val="3333CC"/>
              </a:solidFill>
              <a:latin typeface="Arial Black" panose="020B0A04020102020204" pitchFamily="34" charset="0"/>
            </a:endParaRPr>
          </a:p>
          <a:p>
            <a:pPr algn="ctr" defTabSz="672358" eaLnBrk="0" fontAlgn="base" hangingPunct="0">
              <a:spcBef>
                <a:spcPct val="0"/>
              </a:spcBef>
              <a:spcAft>
                <a:spcPct val="0"/>
              </a:spcAft>
            </a:pPr>
            <a:r>
              <a:rPr lang="en-US" altLang="en-US" sz="1618" b="0" dirty="0">
                <a:solidFill>
                  <a:srgbClr val="FF3300"/>
                </a:solidFill>
                <a:latin typeface="Arial Black" panose="020B0A04020102020204" pitchFamily="34" charset="0"/>
              </a:rPr>
              <a:t>IS THE BACK DOOR OF THE PRAYER ROOM</a:t>
            </a:r>
          </a:p>
        </p:txBody>
      </p:sp>
    </p:spTree>
  </p:cSld>
  <p:clrMapOvr>
    <a:masterClrMapping/>
  </p:clrMapOvr>
  <p:transition spd="slow">
    <p:checker/>
    <p:sndAc>
      <p:stSnd>
        <p:snd r:embed="rId3" name="projctor.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3456473" y="123152"/>
            <a:ext cx="5266945" cy="826033"/>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544" b="0" dirty="0">
                <a:solidFill>
                  <a:srgbClr val="000000"/>
                </a:solidFill>
                <a:latin typeface="Arial Black" panose="020B0A04020102020204" pitchFamily="34" charset="0"/>
              </a:rPr>
              <a:t>Becoming a book of Acts Christian and Church Core Ministries: </a:t>
            </a:r>
          </a:p>
          <a:p>
            <a:pPr algn="ctr" defTabSz="672358" eaLnBrk="0" fontAlgn="base" hangingPunct="0">
              <a:spcBef>
                <a:spcPct val="0"/>
              </a:spcBef>
              <a:spcAft>
                <a:spcPct val="0"/>
              </a:spcAft>
            </a:pPr>
            <a:r>
              <a:rPr lang="en-US" altLang="en-US" sz="1544" b="0" dirty="0">
                <a:solidFill>
                  <a:srgbClr val="000000"/>
                </a:solidFill>
                <a:latin typeface="Arial Black" panose="020B0A04020102020204" pitchFamily="34" charset="0"/>
              </a:rPr>
              <a:t> The Word, Compassion, and Care, Prayer </a:t>
            </a:r>
          </a:p>
          <a:p>
            <a:pPr algn="ctr" defTabSz="672358" eaLnBrk="0" fontAlgn="base" hangingPunct="0">
              <a:spcBef>
                <a:spcPct val="0"/>
              </a:spcBef>
              <a:spcAft>
                <a:spcPct val="0"/>
              </a:spcAft>
            </a:pPr>
            <a:endParaRPr lang="en-US" altLang="en-US" sz="294" b="0" dirty="0">
              <a:solidFill>
                <a:srgbClr val="000000"/>
              </a:solidFill>
              <a:latin typeface="Arial Black" panose="020B0A04020102020204" pitchFamily="34" charset="0"/>
            </a:endParaRPr>
          </a:p>
        </p:txBody>
      </p:sp>
      <p:sp>
        <p:nvSpPr>
          <p:cNvPr id="367619" name="Text Box 3"/>
          <p:cNvSpPr txBox="1">
            <a:spLocks noChangeArrowheads="1"/>
          </p:cNvSpPr>
          <p:nvPr/>
        </p:nvSpPr>
        <p:spPr bwMode="auto">
          <a:xfrm>
            <a:off x="4022841" y="2017128"/>
            <a:ext cx="1400783" cy="2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50000"/>
              </a:spcBef>
              <a:spcAft>
                <a:spcPct val="0"/>
              </a:spcAft>
            </a:pPr>
            <a:endParaRPr lang="en-US" altLang="en-US" sz="1324" dirty="0">
              <a:solidFill>
                <a:srgbClr val="000000"/>
              </a:solidFill>
              <a:latin typeface="Arial Black" panose="020B0A04020102020204" pitchFamily="34" charset="0"/>
            </a:endParaRPr>
          </a:p>
        </p:txBody>
      </p:sp>
      <p:sp>
        <p:nvSpPr>
          <p:cNvPr id="367620" name="Text Box 4"/>
          <p:cNvSpPr txBox="1">
            <a:spLocks noChangeArrowheads="1"/>
          </p:cNvSpPr>
          <p:nvPr/>
        </p:nvSpPr>
        <p:spPr bwMode="auto">
          <a:xfrm>
            <a:off x="3686654" y="1306814"/>
            <a:ext cx="2279106" cy="123287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PREACHING &amp; TEACHING</a:t>
            </a:r>
          </a:p>
          <a:p>
            <a:pPr algn="ctr" defTabSz="672358" eaLnBrk="0" fontAlgn="base" hangingPunct="0">
              <a:spcBef>
                <a:spcPct val="5000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Biblical Foundational</a:t>
            </a:r>
          </a:p>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Principles</a:t>
            </a:r>
          </a:p>
          <a:p>
            <a:pPr algn="ctr" defTabSz="672358" eaLnBrk="0" fontAlgn="base" hangingPunct="0">
              <a:spcBef>
                <a:spcPct val="50000"/>
              </a:spcBef>
              <a:spcAft>
                <a:spcPct val="0"/>
              </a:spcAft>
            </a:pPr>
            <a:endParaRPr lang="en-US" altLang="en-US" sz="147" b="0" dirty="0">
              <a:solidFill>
                <a:srgbClr val="FFFFFF"/>
              </a:solidFill>
              <a:latin typeface="Arial Black" panose="020B0A04020102020204" pitchFamily="34" charset="0"/>
            </a:endParaRPr>
          </a:p>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(WHY </a:t>
            </a:r>
            <a:r>
              <a:rPr lang="en-US" altLang="en-US" sz="1176" dirty="0">
                <a:solidFill>
                  <a:srgbClr val="FFFFFF"/>
                </a:solidFill>
                <a:latin typeface="Times New Roman" panose="02020603050405020304" pitchFamily="18" charset="0"/>
              </a:rPr>
              <a:t>we do it</a:t>
            </a:r>
            <a:r>
              <a:rPr lang="en-US" altLang="en-US" sz="1176" b="0" dirty="0">
                <a:solidFill>
                  <a:srgbClr val="FFFFFF"/>
                </a:solidFill>
                <a:latin typeface="Arial Black" panose="020B0A04020102020204" pitchFamily="34" charset="0"/>
              </a:rPr>
              <a:t>)</a:t>
            </a:r>
          </a:p>
          <a:p>
            <a:pPr algn="ctr" defTabSz="672358" eaLnBrk="0" fontAlgn="base" hangingPunct="0">
              <a:spcBef>
                <a:spcPct val="50000"/>
              </a:spcBef>
              <a:spcAft>
                <a:spcPct val="0"/>
              </a:spcAft>
            </a:pPr>
            <a:endParaRPr lang="en-US" altLang="en-US" sz="294" b="0" dirty="0">
              <a:solidFill>
                <a:srgbClr val="FFFFFF"/>
              </a:solidFill>
              <a:latin typeface="Arial Black" panose="020B0A04020102020204" pitchFamily="34" charset="0"/>
            </a:endParaRPr>
          </a:p>
        </p:txBody>
      </p:sp>
      <p:sp>
        <p:nvSpPr>
          <p:cNvPr id="367621" name="Text Box 5"/>
          <p:cNvSpPr txBox="1">
            <a:spLocks noChangeArrowheads="1"/>
          </p:cNvSpPr>
          <p:nvPr/>
        </p:nvSpPr>
        <p:spPr bwMode="auto">
          <a:xfrm>
            <a:off x="6301948" y="1306814"/>
            <a:ext cx="2259431" cy="1233132"/>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TEACHING &amp; TRAINING</a:t>
            </a:r>
          </a:p>
          <a:p>
            <a:pPr algn="ctr" defTabSz="672358" eaLnBrk="0" fontAlgn="base" hangingPunct="0">
              <a:spcBef>
                <a:spcPct val="5000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Practical application</a:t>
            </a:r>
          </a:p>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of the principles</a:t>
            </a:r>
          </a:p>
          <a:p>
            <a:pPr algn="ctr" defTabSz="672358" eaLnBrk="0" fontAlgn="base" hangingPunct="0">
              <a:spcBef>
                <a:spcPct val="50000"/>
              </a:spcBef>
              <a:spcAft>
                <a:spcPct val="0"/>
              </a:spcAft>
            </a:pPr>
            <a:r>
              <a:rPr lang="en-US" altLang="en-US" sz="1176" b="0" dirty="0">
                <a:solidFill>
                  <a:srgbClr val="FFFFFF"/>
                </a:solidFill>
                <a:latin typeface="Arial Black" panose="020B0A04020102020204" pitchFamily="34" charset="0"/>
              </a:rPr>
              <a:t>(WHAT &amp; How </a:t>
            </a:r>
            <a:r>
              <a:rPr lang="en-US" altLang="en-US" sz="1176" dirty="0">
                <a:solidFill>
                  <a:srgbClr val="FFFFFF"/>
                </a:solidFill>
                <a:latin typeface="Times New Roman" panose="02020603050405020304" pitchFamily="18" charset="0"/>
              </a:rPr>
              <a:t>to do it</a:t>
            </a:r>
            <a:r>
              <a:rPr lang="en-US" altLang="en-US" sz="1324" b="0" dirty="0">
                <a:solidFill>
                  <a:srgbClr val="FFFFFF"/>
                </a:solidFill>
                <a:latin typeface="Arial Black" panose="020B0A04020102020204" pitchFamily="34" charset="0"/>
              </a:rPr>
              <a:t>)</a:t>
            </a:r>
          </a:p>
          <a:p>
            <a:pPr algn="ctr" defTabSz="672358" eaLnBrk="0" fontAlgn="base" hangingPunct="0">
              <a:spcBef>
                <a:spcPct val="50000"/>
              </a:spcBef>
              <a:spcAft>
                <a:spcPct val="0"/>
              </a:spcAft>
            </a:pPr>
            <a:endParaRPr lang="en-US" altLang="en-US" sz="294" b="0" dirty="0">
              <a:solidFill>
                <a:srgbClr val="FFFFFF"/>
              </a:solidFill>
              <a:latin typeface="Arial Black" panose="020B0A04020102020204" pitchFamily="34" charset="0"/>
            </a:endParaRPr>
          </a:p>
        </p:txBody>
      </p:sp>
      <p:sp>
        <p:nvSpPr>
          <p:cNvPr id="367623" name="Text Box 7"/>
          <p:cNvSpPr txBox="1">
            <a:spLocks noChangeArrowheads="1"/>
          </p:cNvSpPr>
          <p:nvPr/>
        </p:nvSpPr>
        <p:spPr bwMode="auto">
          <a:xfrm>
            <a:off x="4627669" y="907591"/>
            <a:ext cx="3370036" cy="38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059" dirty="0">
                <a:solidFill>
                  <a:srgbClr val="000000"/>
                </a:solidFill>
                <a:latin typeface="Arial Black" panose="020B0A04020102020204" pitchFamily="34" charset="0"/>
              </a:rPr>
              <a:t>A.            +             B.   </a:t>
            </a:r>
          </a:p>
        </p:txBody>
      </p:sp>
      <p:sp>
        <p:nvSpPr>
          <p:cNvPr id="367624" name="Text Box 8"/>
          <p:cNvSpPr txBox="1">
            <a:spLocks noChangeArrowheads="1"/>
          </p:cNvSpPr>
          <p:nvPr/>
        </p:nvSpPr>
        <p:spPr bwMode="auto">
          <a:xfrm>
            <a:off x="3798717" y="2630554"/>
            <a:ext cx="4552542" cy="38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2059" dirty="0">
                <a:solidFill>
                  <a:srgbClr val="000000"/>
                </a:solidFill>
                <a:latin typeface="Arial Black" panose="020B0A04020102020204" pitchFamily="34" charset="0"/>
              </a:rPr>
              <a:t>= C. </a:t>
            </a:r>
            <a:r>
              <a:rPr lang="en-US" altLang="en-US" sz="1471" dirty="0">
                <a:solidFill>
                  <a:srgbClr val="000000"/>
                </a:solidFill>
                <a:latin typeface="Arial Black" panose="020B0A04020102020204" pitchFamily="34" charset="0"/>
              </a:rPr>
              <a:t> Fulfillment of the Great Commission</a:t>
            </a:r>
            <a:endParaRPr lang="en-US" altLang="en-US" sz="1324" dirty="0">
              <a:solidFill>
                <a:srgbClr val="000000"/>
              </a:solidFill>
              <a:latin typeface="Arial Black" panose="020B0A04020102020204" pitchFamily="34" charset="0"/>
            </a:endParaRPr>
          </a:p>
        </p:txBody>
      </p:sp>
      <p:sp>
        <p:nvSpPr>
          <p:cNvPr id="367625" name="Oval 9"/>
          <p:cNvSpPr>
            <a:spLocks noChangeArrowheads="1"/>
          </p:cNvSpPr>
          <p:nvPr/>
        </p:nvSpPr>
        <p:spPr bwMode="auto">
          <a:xfrm>
            <a:off x="3798716" y="3253902"/>
            <a:ext cx="4706631" cy="952532"/>
          </a:xfrm>
          <a:prstGeom prst="ellipse">
            <a:avLst/>
          </a:prstGeom>
          <a:gradFill rotWithShape="0">
            <a:gsLst>
              <a:gs pos="0">
                <a:srgbClr val="FF0000"/>
              </a:gs>
              <a:gs pos="50000">
                <a:srgbClr val="FFFF00"/>
              </a:gs>
              <a:gs pos="100000">
                <a:srgbClr val="FF0000"/>
              </a:gs>
            </a:gsLst>
            <a:lin ang="5400000" scaled="1"/>
          </a:gra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1029" b="0" dirty="0">
              <a:solidFill>
                <a:srgbClr val="000000"/>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000000"/>
                </a:solidFill>
                <a:latin typeface="Arial Black" panose="020B0A04020102020204" pitchFamily="34" charset="0"/>
              </a:rPr>
              <a:t>PREACHING, TEACHING AND </a:t>
            </a:r>
            <a:r>
              <a:rPr lang="en-US" altLang="en-US" sz="1176" b="0" u="sng" dirty="0">
                <a:solidFill>
                  <a:srgbClr val="000000"/>
                </a:solidFill>
                <a:latin typeface="Arial Black" panose="020B0A04020102020204" pitchFamily="34" charset="0"/>
              </a:rPr>
              <a:t>TRAINING</a:t>
            </a:r>
            <a:r>
              <a:rPr lang="en-US" altLang="en-US" sz="1176" b="0" dirty="0">
                <a:solidFill>
                  <a:srgbClr val="000000"/>
                </a:solidFill>
                <a:latin typeface="Arial Black" panose="020B0A04020102020204" pitchFamily="34" charset="0"/>
              </a:rPr>
              <a:t> OF  </a:t>
            </a:r>
          </a:p>
          <a:p>
            <a:pPr algn="ctr" defTabSz="672358" eaLnBrk="0" fontAlgn="base" hangingPunct="0">
              <a:spcBef>
                <a:spcPct val="0"/>
              </a:spcBef>
              <a:spcAft>
                <a:spcPct val="0"/>
              </a:spcAft>
            </a:pPr>
            <a:r>
              <a:rPr lang="en-US" altLang="en-US" sz="1176" b="0" dirty="0">
                <a:solidFill>
                  <a:srgbClr val="000000"/>
                </a:solidFill>
                <a:latin typeface="Arial Black" panose="020B0A04020102020204" pitchFamily="34" charset="0"/>
              </a:rPr>
              <a:t>BIBLICAL PRINCIPLES BRINGS INDIVIDUAL GROWTH  </a:t>
            </a:r>
          </a:p>
          <a:p>
            <a:pPr algn="ctr" defTabSz="672358" eaLnBrk="0" fontAlgn="base" hangingPunct="0">
              <a:spcBef>
                <a:spcPct val="0"/>
              </a:spcBef>
              <a:spcAft>
                <a:spcPct val="0"/>
              </a:spcAft>
            </a:pPr>
            <a:r>
              <a:rPr lang="en-US" altLang="en-US" sz="1176" b="0" dirty="0">
                <a:solidFill>
                  <a:srgbClr val="000000"/>
                </a:solidFill>
                <a:latin typeface="Arial Black" panose="020B0A04020102020204" pitchFamily="34" charset="0"/>
              </a:rPr>
              <a:t> AND CHURCH GROWTH</a:t>
            </a:r>
          </a:p>
        </p:txBody>
      </p:sp>
      <p:sp>
        <p:nvSpPr>
          <p:cNvPr id="367626" name="Text Box 10"/>
          <p:cNvSpPr txBox="1">
            <a:spLocks noChangeArrowheads="1"/>
          </p:cNvSpPr>
          <p:nvPr/>
        </p:nvSpPr>
        <p:spPr bwMode="auto">
          <a:xfrm>
            <a:off x="3462528" y="4269470"/>
            <a:ext cx="5266944" cy="248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36179" indent="-336179" defTabSz="672358" eaLnBrk="0" fontAlgn="base" hangingPunct="0">
              <a:spcBef>
                <a:spcPct val="0"/>
              </a:spcBef>
              <a:spcAft>
                <a:spcPct val="0"/>
              </a:spcAft>
              <a:buNone/>
            </a:pPr>
            <a:r>
              <a:rPr lang="en-US" altLang="en-US" sz="882" b="1" dirty="0">
                <a:solidFill>
                  <a:srgbClr val="FF0000"/>
                </a:solidFill>
                <a:latin typeface="Arial Black" panose="020B0A04020102020204" pitchFamily="34" charset="0"/>
              </a:rPr>
              <a:t>PREACHING AND TEACHING THE CORE FOUNDATIONAL BIBLICAL PRINCIPLES:</a:t>
            </a:r>
          </a:p>
          <a:p>
            <a:pPr marL="336179" indent="-336179" defTabSz="672358" eaLnBrk="0" fontAlgn="base" hangingPunct="0">
              <a:spcBef>
                <a:spcPct val="0"/>
              </a:spcBef>
              <a:spcAft>
                <a:spcPct val="0"/>
              </a:spcAft>
              <a:buNone/>
            </a:pPr>
            <a:endParaRPr lang="en-US" altLang="en-US" sz="294" b="1" dirty="0">
              <a:solidFill>
                <a:srgbClr val="FF0000"/>
              </a:solidFill>
              <a:latin typeface="Arial Black" panose="020B0A04020102020204" pitchFamily="34" charset="0"/>
            </a:endParaRPr>
          </a:p>
          <a:p>
            <a:pPr marL="336179" indent="-336179" defTabSz="672358" eaLnBrk="0" fontAlgn="base" hangingPunct="0">
              <a:spcBef>
                <a:spcPct val="0"/>
              </a:spcBef>
              <a:spcAft>
                <a:spcPct val="0"/>
              </a:spcAft>
              <a:buNone/>
            </a:pPr>
            <a:r>
              <a:rPr lang="en-US" altLang="en-US" sz="882" dirty="0">
                <a:solidFill>
                  <a:srgbClr val="000000"/>
                </a:solidFill>
                <a:latin typeface="Arial Black" panose="020B0A04020102020204" pitchFamily="34" charset="0"/>
              </a:rPr>
              <a:t>    </a:t>
            </a:r>
            <a:r>
              <a:rPr lang="en-US" altLang="en-US" sz="882" dirty="0">
                <a:solidFill>
                  <a:srgbClr val="FF0000"/>
                </a:solidFill>
                <a:latin typeface="Arial Black" panose="020B0A04020102020204" pitchFamily="34" charset="0"/>
              </a:rPr>
              <a:t>- Becoming a book of Acts Christian and church core ministries: Word, Soul Winning and Prayer, working in the love of God. </a:t>
            </a:r>
          </a:p>
          <a:p>
            <a:pPr marL="336179" indent="-336179" defTabSz="672358" eaLnBrk="0" fontAlgn="base" hangingPunct="0">
              <a:spcBef>
                <a:spcPct val="0"/>
              </a:spcBef>
              <a:spcAft>
                <a:spcPct val="0"/>
              </a:spcAft>
              <a:buNone/>
            </a:pPr>
            <a:endParaRPr lang="en-US" altLang="en-US" sz="294" dirty="0">
              <a:solidFill>
                <a:srgbClr val="FF0000"/>
              </a:solidFill>
              <a:latin typeface="Arial Black" panose="020B0A04020102020204" pitchFamily="34" charset="0"/>
            </a:endParaRPr>
          </a:p>
          <a:p>
            <a:pPr marL="336179" indent="-336179" defTabSz="672358" eaLnBrk="0" fontAlgn="base" hangingPunct="0">
              <a:spcBef>
                <a:spcPct val="0"/>
              </a:spcBef>
              <a:spcAft>
                <a:spcPct val="0"/>
              </a:spcAft>
              <a:buNone/>
            </a:pPr>
            <a:r>
              <a:rPr lang="en-US" altLang="en-US" sz="882" dirty="0">
                <a:solidFill>
                  <a:srgbClr val="FF0000"/>
                </a:solidFill>
                <a:latin typeface="Arial Black" panose="020B0A04020102020204" pitchFamily="34" charset="0"/>
              </a:rPr>
              <a:t>    - Spiritual Growth Cycle: Relationship with God (upward focus), Transformation of the Inner man – the will, mind and emotions (inward focus) and Dominion</a:t>
            </a:r>
            <a:r>
              <a:rPr lang="en-US" altLang="en-US" sz="368" dirty="0">
                <a:solidFill>
                  <a:srgbClr val="FF0000"/>
                </a:solidFill>
                <a:latin typeface="Arial Black" panose="020B0A04020102020204" pitchFamily="34" charset="0"/>
              </a:rPr>
              <a:t> </a:t>
            </a:r>
            <a:r>
              <a:rPr lang="en-US" altLang="en-US" sz="882" dirty="0">
                <a:solidFill>
                  <a:srgbClr val="FF0000"/>
                </a:solidFill>
                <a:latin typeface="Arial Black" panose="020B0A04020102020204" pitchFamily="34" charset="0"/>
              </a:rPr>
              <a:t>over Satan and Sickness (outward focus)</a:t>
            </a:r>
            <a:r>
              <a:rPr lang="en-US" altLang="en-US" sz="368" dirty="0">
                <a:solidFill>
                  <a:srgbClr val="FF0000"/>
                </a:solidFill>
                <a:latin typeface="Arial Black" panose="020B0A04020102020204" pitchFamily="34" charset="0"/>
              </a:rPr>
              <a:t> </a:t>
            </a:r>
          </a:p>
          <a:p>
            <a:pPr marL="336179" indent="-336179" defTabSz="672358" eaLnBrk="0" fontAlgn="base" hangingPunct="0">
              <a:spcBef>
                <a:spcPct val="0"/>
              </a:spcBef>
              <a:spcAft>
                <a:spcPct val="0"/>
              </a:spcAft>
              <a:buNone/>
            </a:pPr>
            <a:r>
              <a:rPr lang="en-US" altLang="en-US" sz="515" dirty="0">
                <a:solidFill>
                  <a:srgbClr val="FF0000"/>
                </a:solidFill>
                <a:latin typeface="Arial Black" panose="020B0A04020102020204" pitchFamily="34" charset="0"/>
              </a:rPr>
              <a:t> </a:t>
            </a:r>
          </a:p>
          <a:p>
            <a:pPr marL="336179" indent="-336179" defTabSz="672358" eaLnBrk="0" fontAlgn="base" hangingPunct="0">
              <a:spcBef>
                <a:spcPct val="0"/>
              </a:spcBef>
              <a:spcAft>
                <a:spcPct val="0"/>
              </a:spcAft>
              <a:buNone/>
            </a:pPr>
            <a:r>
              <a:rPr lang="en-US" altLang="en-US" sz="882" b="1" dirty="0">
                <a:solidFill>
                  <a:srgbClr val="3333FF"/>
                </a:solidFill>
                <a:latin typeface="Arial Black" panose="020B0A04020102020204" pitchFamily="34" charset="0"/>
              </a:rPr>
              <a:t>TEACHING, TRAINING, TOOLS, HELPS:  Development and Implementation of the processes, includes organization structures and teams</a:t>
            </a:r>
            <a:endParaRPr lang="en-US" altLang="en-US" sz="809" b="1" dirty="0">
              <a:solidFill>
                <a:srgbClr val="3333FF"/>
              </a:solidFill>
              <a:latin typeface="Arial Black" panose="020B0A04020102020204" pitchFamily="34" charset="0"/>
            </a:endParaRPr>
          </a:p>
          <a:p>
            <a:pPr marL="336179" indent="-336179" defTabSz="672358" eaLnBrk="0" fontAlgn="base" hangingPunct="0">
              <a:spcBef>
                <a:spcPct val="0"/>
              </a:spcBef>
              <a:spcAft>
                <a:spcPct val="0"/>
              </a:spcAft>
              <a:buNone/>
            </a:pPr>
            <a:endParaRPr lang="en-US" altLang="en-US" sz="882" i="1" dirty="0">
              <a:solidFill>
                <a:srgbClr val="000000"/>
              </a:solidFill>
              <a:latin typeface="Arial Black" panose="020B0A04020102020204" pitchFamily="34" charset="0"/>
            </a:endParaRPr>
          </a:p>
          <a:p>
            <a:pPr marL="0" indent="0" defTabSz="672358" eaLnBrk="0" fontAlgn="base" hangingPunct="0">
              <a:lnSpc>
                <a:spcPct val="107000"/>
              </a:lnSpc>
              <a:spcBef>
                <a:spcPts val="0"/>
              </a:spcBef>
              <a:buNone/>
            </a:pPr>
            <a:r>
              <a:rPr lang="en-US" sz="882" dirty="0">
                <a:solidFill>
                  <a:srgbClr val="000000"/>
                </a:solidFill>
                <a:latin typeface="Arial Black" panose="020B0A04020102020204" pitchFamily="34" charset="0"/>
                <a:ea typeface="Calibri" panose="020F0502020204030204" pitchFamily="34" charset="0"/>
                <a:cs typeface="Times New Roman" panose="02020603050405020304" pitchFamily="18" charset="0"/>
              </a:rPr>
              <a:t>Eph 4:11-13</a:t>
            </a:r>
          </a:p>
          <a:p>
            <a:pPr marL="0" indent="0" defTabSz="672358" eaLnBrk="0" fontAlgn="base" hangingPunct="0">
              <a:lnSpc>
                <a:spcPct val="107000"/>
              </a:lnSpc>
              <a:spcBef>
                <a:spcPts val="0"/>
              </a:spcBef>
              <a:buNone/>
            </a:pPr>
            <a:r>
              <a:rPr lang="en-US" sz="882" dirty="0">
                <a:solidFill>
                  <a:srgbClr val="000000"/>
                </a:solidFill>
                <a:latin typeface="Arial Black" panose="020B0A04020102020204" pitchFamily="34" charset="0"/>
                <a:ea typeface="Calibri" panose="020F0502020204030204" pitchFamily="34" charset="0"/>
                <a:cs typeface="Times New Roman" panose="02020603050405020304" pitchFamily="18" charset="0"/>
              </a:rPr>
              <a:t>And He gave some to be apostles, some prophets, some evangelists, some pastors and teachers, for the </a:t>
            </a:r>
            <a:r>
              <a:rPr lang="en-US" sz="882" dirty="0">
                <a:solidFill>
                  <a:srgbClr val="006600"/>
                </a:solidFill>
                <a:latin typeface="Arial Black" panose="020B0A04020102020204" pitchFamily="34" charset="0"/>
                <a:ea typeface="Calibri" panose="020F0502020204030204" pitchFamily="34" charset="0"/>
                <a:cs typeface="Times New Roman" panose="02020603050405020304" pitchFamily="18" charset="0"/>
              </a:rPr>
              <a:t>training of the saints </a:t>
            </a:r>
            <a:r>
              <a:rPr lang="en-US" sz="882" dirty="0">
                <a:solidFill>
                  <a:srgbClr val="000000"/>
                </a:solidFill>
                <a:latin typeface="Arial Black" panose="020B0A04020102020204" pitchFamily="34" charset="0"/>
                <a:ea typeface="Calibri" panose="020F0502020204030204" pitchFamily="34" charset="0"/>
                <a:cs typeface="Times New Roman" panose="02020603050405020304" pitchFamily="18" charset="0"/>
              </a:rPr>
              <a:t>in the work of ministry, to build up the body of Christ.  AST</a:t>
            </a:r>
          </a:p>
          <a:p>
            <a:pPr marL="336179" indent="-336179" defTabSz="672358" eaLnBrk="0" fontAlgn="base" hangingPunct="0">
              <a:spcBef>
                <a:spcPct val="0"/>
              </a:spcBef>
              <a:spcAft>
                <a:spcPct val="0"/>
              </a:spcAft>
              <a:buNone/>
            </a:pPr>
            <a:endParaRPr lang="en-US" altLang="en-US" sz="294" dirty="0">
              <a:solidFill>
                <a:srgbClr val="006600"/>
              </a:solidFill>
              <a:latin typeface="Arial Black" panose="020B0A04020102020204" pitchFamily="34" charset="0"/>
            </a:endParaRPr>
          </a:p>
          <a:p>
            <a:pPr marL="336179" indent="-336179" algn="ctr" defTabSz="672358" eaLnBrk="0" fontAlgn="base" hangingPunct="0">
              <a:spcBef>
                <a:spcPct val="0"/>
              </a:spcBef>
              <a:spcAft>
                <a:spcPct val="0"/>
              </a:spcAft>
              <a:buNone/>
            </a:pPr>
            <a:r>
              <a:rPr lang="en-US" altLang="en-US" sz="809" dirty="0">
                <a:solidFill>
                  <a:srgbClr val="800080"/>
                </a:solidFill>
                <a:latin typeface="Arial Black" panose="020B0A04020102020204" pitchFamily="34" charset="0"/>
              </a:rPr>
              <a:t>THE CHURCH IS A HOSPITAL.   </a:t>
            </a:r>
          </a:p>
          <a:p>
            <a:pPr marL="336179" indent="-336179" algn="ctr" defTabSz="672358" eaLnBrk="0" fontAlgn="base" hangingPunct="0">
              <a:spcBef>
                <a:spcPct val="0"/>
              </a:spcBef>
              <a:spcAft>
                <a:spcPct val="0"/>
              </a:spcAft>
              <a:buNone/>
            </a:pPr>
            <a:r>
              <a:rPr lang="en-US" altLang="en-US" sz="882" dirty="0">
                <a:solidFill>
                  <a:srgbClr val="800080"/>
                </a:solidFill>
                <a:latin typeface="Arial Black" panose="020B0A04020102020204" pitchFamily="34" charset="0"/>
              </a:rPr>
              <a:t>OUR GOAL: 70-80 of the saints ministering, like Jesus, first to physical needs and then spiritual needs (using their dual nature as son of man and son of God.</a:t>
            </a:r>
          </a:p>
        </p:txBody>
      </p:sp>
      <p:sp>
        <p:nvSpPr>
          <p:cNvPr id="367627" name="Line 11"/>
          <p:cNvSpPr>
            <a:spLocks noChangeShapeType="1"/>
          </p:cNvSpPr>
          <p:nvPr/>
        </p:nvSpPr>
        <p:spPr bwMode="auto">
          <a:xfrm>
            <a:off x="4280230" y="2525411"/>
            <a:ext cx="639113" cy="789797"/>
          </a:xfrm>
          <a:prstGeom prst="line">
            <a:avLst/>
          </a:prstGeom>
          <a:noFill/>
          <a:ln w="762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367628" name="Line 12"/>
          <p:cNvSpPr>
            <a:spLocks noChangeShapeType="1"/>
          </p:cNvSpPr>
          <p:nvPr/>
        </p:nvSpPr>
        <p:spPr bwMode="auto">
          <a:xfrm flipH="1">
            <a:off x="7328689" y="2532499"/>
            <a:ext cx="616345" cy="724520"/>
          </a:xfrm>
          <a:prstGeom prst="line">
            <a:avLst/>
          </a:prstGeom>
          <a:noFill/>
          <a:ln w="76200" cap="rnd">
            <a:solidFill>
              <a:srgbClr val="00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Tree>
    <p:extLst>
      <p:ext uri="{BB962C8B-B14F-4D97-AF65-F5344CB8AC3E}">
        <p14:creationId xmlns:p14="http://schemas.microsoft.com/office/powerpoint/2010/main" val="1911413685"/>
      </p:ext>
    </p:extLst>
  </p:cSld>
  <p:clrMapOvr>
    <a:masterClrMapping/>
  </p:clrMapOvr>
  <p:transition spd="slow">
    <p:checker/>
    <p:sndAc>
      <p:stSnd>
        <p:snd r:embed="rId3" name="projctor.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3497547" y="1269606"/>
            <a:ext cx="5210913" cy="101794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marL="252134" indent="-252134" algn="ctr" defTabSz="672358" eaLnBrk="0" fontAlgn="base" hangingPunct="0">
              <a:spcBef>
                <a:spcPct val="0"/>
              </a:spcBef>
              <a:spcAft>
                <a:spcPct val="0"/>
              </a:spcAft>
              <a:buFontTx/>
              <a:buAutoNum type="alphaUcParenBoth"/>
            </a:pPr>
            <a:r>
              <a:rPr lang="en-US" altLang="en-US" sz="1176" b="0" dirty="0">
                <a:solidFill>
                  <a:srgbClr val="FFFF00"/>
                </a:solidFill>
                <a:latin typeface="Arial Black" panose="020B0A04020102020204" pitchFamily="34" charset="0"/>
              </a:rPr>
              <a:t> PREACHING &amp; TEACHING FOUNDATIONAL BIBLICAL PRINCIPLES (why we do it)</a:t>
            </a:r>
          </a:p>
          <a:p>
            <a:pPr marL="252134" indent="-252134" algn="ctr" defTabSz="672358" eaLnBrk="0" fontAlgn="base" hangingPunct="0">
              <a:spcBef>
                <a:spcPct val="0"/>
              </a:spcBef>
              <a:spcAft>
                <a:spcPct val="0"/>
              </a:spcAft>
              <a:buFontTx/>
              <a:buAutoNum type="alphaUcParenBoth"/>
            </a:pPr>
            <a:endParaRPr lang="en-US" altLang="en-US" sz="735" b="0" dirty="0">
              <a:solidFill>
                <a:srgbClr val="FFFF00"/>
              </a:solidFill>
              <a:latin typeface="Arial Black" panose="020B0A04020102020204" pitchFamily="34" charset="0"/>
            </a:endParaRPr>
          </a:p>
          <a:p>
            <a:pPr defTabSz="672358" eaLnBrk="0" fontAlgn="base" hangingPunct="0">
              <a:spcBef>
                <a:spcPct val="0"/>
              </a:spcBef>
              <a:spcAft>
                <a:spcPct val="0"/>
              </a:spcAft>
            </a:pPr>
            <a:r>
              <a:rPr lang="en-US" altLang="en-US" sz="1176" b="0" dirty="0">
                <a:solidFill>
                  <a:srgbClr val="FFFF00"/>
                </a:solidFill>
                <a:latin typeface="Arial Black" panose="020B0A04020102020204" pitchFamily="34" charset="0"/>
              </a:rPr>
              <a:t>   (B) TEACHING, TRAINING &amp; TOOLS  (what and how to do it)</a:t>
            </a:r>
          </a:p>
          <a:p>
            <a:pPr defTabSz="672358" eaLnBrk="0" fontAlgn="base" hangingPunct="0">
              <a:spcBef>
                <a:spcPct val="0"/>
              </a:spcBef>
              <a:spcAft>
                <a:spcPct val="0"/>
              </a:spcAft>
            </a:pPr>
            <a:endParaRPr lang="en-US" altLang="en-US" sz="735"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294" b="0" dirty="0">
                <a:solidFill>
                  <a:srgbClr val="FFFF00"/>
                </a:solidFill>
                <a:latin typeface="Arial Black" panose="020B0A04020102020204" pitchFamily="34" charset="0"/>
              </a:rPr>
              <a:t>                     </a:t>
            </a:r>
          </a:p>
          <a:p>
            <a:pP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p:txBody>
      </p:sp>
      <p:sp>
        <p:nvSpPr>
          <p:cNvPr id="183299" name="Text Box 3"/>
          <p:cNvSpPr txBox="1">
            <a:spLocks noChangeArrowheads="1"/>
          </p:cNvSpPr>
          <p:nvPr/>
        </p:nvSpPr>
        <p:spPr bwMode="auto">
          <a:xfrm>
            <a:off x="3474075" y="2364405"/>
            <a:ext cx="5210913" cy="1719419"/>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294" b="0" dirty="0">
                <a:solidFill>
                  <a:srgbClr val="FFFFFF"/>
                </a:solidFill>
                <a:latin typeface="Arial Black" panose="020B0A04020102020204" pitchFamily="34" charset="0"/>
              </a:rPr>
              <a:t> </a:t>
            </a:r>
            <a:endParaRPr lang="en-US" altLang="en-US" sz="588"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588" b="0" dirty="0">
                <a:solidFill>
                  <a:srgbClr val="FFFFFF"/>
                </a:solidFill>
                <a:latin typeface="Arial Black" panose="020B0A04020102020204" pitchFamily="34" charset="0"/>
              </a:rPr>
              <a:t> </a:t>
            </a:r>
          </a:p>
          <a:p>
            <a:pPr algn="ct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(B )  WITHOUT  (A)  </a:t>
            </a:r>
          </a:p>
          <a:p>
            <a:pPr algn="ct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IS JUST ANOTHER OUTREACH PROGRAM</a:t>
            </a:r>
          </a:p>
          <a:p>
            <a:pP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Processes, programs and organization structures alone</a:t>
            </a:r>
          </a:p>
          <a:p>
            <a:pPr algn="ct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without knowing and following the biblical foundational</a:t>
            </a:r>
          </a:p>
          <a:p>
            <a:pPr algn="ct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principles is just another program  that will not be effective</a:t>
            </a:r>
          </a:p>
          <a:p>
            <a:pPr algn="ct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and will fade with time.</a:t>
            </a:r>
          </a:p>
          <a:p>
            <a:pP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p:txBody>
      </p:sp>
      <p:sp>
        <p:nvSpPr>
          <p:cNvPr id="183300" name="Text Box 4"/>
          <p:cNvSpPr txBox="1">
            <a:spLocks noChangeArrowheads="1"/>
          </p:cNvSpPr>
          <p:nvPr/>
        </p:nvSpPr>
        <p:spPr bwMode="auto">
          <a:xfrm>
            <a:off x="3481078" y="4160614"/>
            <a:ext cx="5210913" cy="1266923"/>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marL="609600" indent="-609600">
              <a:spcBef>
                <a:spcPct val="20000"/>
              </a:spcBef>
              <a:buChar char="•"/>
              <a:defRPr sz="3200">
                <a:solidFill>
                  <a:schemeClr val="tx1"/>
                </a:solidFill>
                <a:latin typeface="Times New Roman" panose="02020603050405020304" pitchFamily="18" charset="0"/>
              </a:defRPr>
            </a:lvl1pPr>
            <a:lvl2pPr marL="1066800" indent="-6096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981200" indent="-609600">
              <a:spcBef>
                <a:spcPct val="20000"/>
              </a:spcBef>
              <a:buChar char="–"/>
              <a:defRPr sz="2000">
                <a:solidFill>
                  <a:schemeClr val="tx1"/>
                </a:solidFill>
                <a:latin typeface="Times New Roman" panose="02020603050405020304" pitchFamily="18" charset="0"/>
              </a:defRPr>
            </a:lvl4pPr>
            <a:lvl5pPr marL="2438400" indent="-609600">
              <a:spcBef>
                <a:spcPct val="20000"/>
              </a:spcBef>
              <a:buChar char="»"/>
              <a:defRPr sz="2000">
                <a:solidFill>
                  <a:schemeClr val="tx1"/>
                </a:solidFill>
                <a:latin typeface="Times New Roman" panose="02020603050405020304" pitchFamily="18" charset="0"/>
              </a:defRPr>
            </a:lvl5pPr>
            <a:lvl6pPr marL="2895600" indent="-609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352800" indent="-609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810000" indent="-609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267200" indent="-609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48239" indent="-448239" defTabSz="672358" eaLnBrk="0" fontAlgn="base" hangingPunct="0">
              <a:spcBef>
                <a:spcPct val="0"/>
              </a:spcBef>
              <a:spcAft>
                <a:spcPct val="0"/>
              </a:spcAft>
              <a:buNone/>
            </a:pPr>
            <a:endParaRPr lang="en-US" altLang="en-US" sz="588" dirty="0">
              <a:solidFill>
                <a:srgbClr val="FFFFFF"/>
              </a:solidFill>
              <a:latin typeface="Arial Black" panose="020B0A04020102020204" pitchFamily="34" charset="0"/>
            </a:endParaRPr>
          </a:p>
          <a:p>
            <a:pPr marL="448239" indent="-448239" defTabSz="672358" eaLnBrk="0" fontAlgn="base" hangingPunct="0">
              <a:spcBef>
                <a:spcPct val="0"/>
              </a:spcBef>
              <a:spcAft>
                <a:spcPct val="0"/>
              </a:spcAft>
              <a:buNone/>
            </a:pPr>
            <a:endParaRPr lang="en-US" altLang="en-US" sz="588" dirty="0">
              <a:solidFill>
                <a:srgbClr val="FFFFFF"/>
              </a:solidFill>
              <a:latin typeface="Arial Black" panose="020B0A04020102020204" pitchFamily="34" charset="0"/>
            </a:endParaRPr>
          </a:p>
          <a:p>
            <a:pPr marL="448239" indent="-448239" algn="ctr" defTabSz="672358" eaLnBrk="0" fontAlgn="base" hangingPunct="0">
              <a:spcBef>
                <a:spcPct val="0"/>
              </a:spcBef>
              <a:spcAft>
                <a:spcPct val="0"/>
              </a:spcAft>
              <a:buNone/>
            </a:pPr>
            <a:r>
              <a:rPr lang="en-US" altLang="en-US" sz="1324" dirty="0">
                <a:solidFill>
                  <a:srgbClr val="FFFFFF"/>
                </a:solidFill>
                <a:latin typeface="Arial Black" panose="020B0A04020102020204" pitchFamily="34" charset="0"/>
              </a:rPr>
              <a:t>  (A)  WITHOUT  (B) </a:t>
            </a:r>
          </a:p>
          <a:p>
            <a:pPr marL="448239" indent="-448239" algn="ctr" defTabSz="672358" eaLnBrk="0" fontAlgn="base" hangingPunct="0">
              <a:spcBef>
                <a:spcPct val="0"/>
              </a:spcBef>
              <a:spcAft>
                <a:spcPct val="0"/>
              </a:spcAft>
              <a:buNone/>
            </a:pPr>
            <a:r>
              <a:rPr lang="en-US" altLang="en-US" sz="1176" dirty="0">
                <a:solidFill>
                  <a:srgbClr val="FFFFFF"/>
                </a:solidFill>
                <a:latin typeface="Arial Black" panose="020B0A04020102020204" pitchFamily="34" charset="0"/>
              </a:rPr>
              <a:t>Will bring frustration and guilt in  knowing that one should be</a:t>
            </a:r>
          </a:p>
          <a:p>
            <a:pPr marL="448239" indent="-448239" algn="ctr" defTabSz="672358" eaLnBrk="0" fontAlgn="base" hangingPunct="0">
              <a:spcBef>
                <a:spcPct val="0"/>
              </a:spcBef>
              <a:spcAft>
                <a:spcPct val="0"/>
              </a:spcAft>
              <a:buNone/>
            </a:pPr>
            <a:endParaRPr lang="en-US" altLang="en-US" sz="294" dirty="0">
              <a:solidFill>
                <a:srgbClr val="FFFFFF"/>
              </a:solidFill>
              <a:latin typeface="Arial Black" panose="020B0A04020102020204" pitchFamily="34" charset="0"/>
            </a:endParaRPr>
          </a:p>
          <a:p>
            <a:pPr marL="448239" indent="-448239" algn="ctr" defTabSz="672358" eaLnBrk="0" fontAlgn="base" hangingPunct="0">
              <a:spcBef>
                <a:spcPct val="0"/>
              </a:spcBef>
              <a:spcAft>
                <a:spcPct val="0"/>
              </a:spcAft>
              <a:buNone/>
            </a:pPr>
            <a:r>
              <a:rPr lang="en-US" altLang="en-US" sz="1176" dirty="0">
                <a:solidFill>
                  <a:srgbClr val="FFFFFF"/>
                </a:solidFill>
                <a:latin typeface="Arial Black" panose="020B0A04020102020204" pitchFamily="34" charset="0"/>
              </a:rPr>
              <a:t> more involved in the core ministries of the church,  but not</a:t>
            </a:r>
          </a:p>
          <a:p>
            <a:pPr marL="448239" indent="-448239" algn="ctr" defTabSz="672358" eaLnBrk="0" fontAlgn="base" hangingPunct="0">
              <a:spcBef>
                <a:spcPct val="0"/>
              </a:spcBef>
              <a:spcAft>
                <a:spcPct val="0"/>
              </a:spcAft>
              <a:buNone/>
            </a:pPr>
            <a:endParaRPr lang="en-US" altLang="en-US" sz="294" dirty="0">
              <a:solidFill>
                <a:srgbClr val="FFFFFF"/>
              </a:solidFill>
              <a:latin typeface="Arial Black" panose="020B0A04020102020204" pitchFamily="34" charset="0"/>
            </a:endParaRPr>
          </a:p>
          <a:p>
            <a:pPr marL="448239" indent="-448239" algn="ctr" defTabSz="672358" eaLnBrk="0" fontAlgn="base" hangingPunct="0">
              <a:spcBef>
                <a:spcPct val="0"/>
              </a:spcBef>
              <a:spcAft>
                <a:spcPct val="0"/>
              </a:spcAft>
              <a:buNone/>
            </a:pPr>
            <a:r>
              <a:rPr lang="en-US" altLang="en-US" sz="1176" dirty="0">
                <a:solidFill>
                  <a:srgbClr val="FFFFFF"/>
                </a:solidFill>
                <a:latin typeface="Arial Black" panose="020B0A04020102020204" pitchFamily="34" charset="0"/>
              </a:rPr>
              <a:t>knowing what to do or how to do it.</a:t>
            </a:r>
          </a:p>
          <a:p>
            <a:pPr marL="448239" indent="-448239" algn="ctr" defTabSz="672358" eaLnBrk="0" fontAlgn="base" hangingPunct="0">
              <a:spcBef>
                <a:spcPct val="0"/>
              </a:spcBef>
              <a:spcAft>
                <a:spcPct val="0"/>
              </a:spcAft>
              <a:buNone/>
            </a:pPr>
            <a:endParaRPr lang="en-US" altLang="en-US" sz="588" dirty="0">
              <a:solidFill>
                <a:srgbClr val="FFFFFF"/>
              </a:solidFill>
              <a:latin typeface="Arial Black" panose="020B0A04020102020204" pitchFamily="34" charset="0"/>
            </a:endParaRPr>
          </a:p>
          <a:p>
            <a:pPr marL="448239" indent="-448239" defTabSz="672358" eaLnBrk="0" fontAlgn="base" hangingPunct="0">
              <a:spcBef>
                <a:spcPct val="0"/>
              </a:spcBef>
              <a:spcAft>
                <a:spcPct val="0"/>
              </a:spcAft>
              <a:buNone/>
            </a:pPr>
            <a:endParaRPr lang="en-US" altLang="en-US" sz="588" dirty="0">
              <a:solidFill>
                <a:srgbClr val="FFFFFF"/>
              </a:solidFill>
              <a:latin typeface="Arial Black" panose="020B0A04020102020204" pitchFamily="34" charset="0"/>
            </a:endParaRPr>
          </a:p>
        </p:txBody>
      </p:sp>
      <p:sp>
        <p:nvSpPr>
          <p:cNvPr id="183301" name="Text Box 5"/>
          <p:cNvSpPr txBox="1">
            <a:spLocks noChangeArrowheads="1"/>
          </p:cNvSpPr>
          <p:nvPr/>
        </p:nvSpPr>
        <p:spPr bwMode="auto">
          <a:xfrm>
            <a:off x="3502357" y="154294"/>
            <a:ext cx="5210913" cy="1041156"/>
          </a:xfrm>
          <a:prstGeom prst="rect">
            <a:avLst/>
          </a:prstGeom>
          <a:solidFill>
            <a:srgbClr val="FFFF00"/>
          </a:solidFill>
          <a:ln w="76200">
            <a:solidFill>
              <a:schemeClr val="tx1"/>
            </a:solidFill>
            <a:miter lim="800000"/>
            <a:headEnd/>
            <a:tailEnd/>
          </a:ln>
          <a:effec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324" b="0" dirty="0">
                <a:solidFill>
                  <a:srgbClr val="FF0000"/>
                </a:solidFill>
                <a:latin typeface="Arial Black" panose="020B0A04020102020204" pitchFamily="34" charset="0"/>
              </a:rPr>
              <a:t> </a:t>
            </a:r>
          </a:p>
          <a:p>
            <a:pPr algn="ctr" defTabSz="672358" eaLnBrk="0" fontAlgn="base" hangingPunct="0">
              <a:spcBef>
                <a:spcPct val="0"/>
              </a:spcBef>
              <a:spcAft>
                <a:spcPct val="0"/>
              </a:spcAft>
            </a:pPr>
            <a:r>
              <a:rPr lang="en-US" altLang="en-US" sz="1471" b="0" dirty="0">
                <a:solidFill>
                  <a:srgbClr val="FF0000"/>
                </a:solidFill>
                <a:latin typeface="Arial Black" panose="020B0A04020102020204" pitchFamily="34" charset="0"/>
              </a:rPr>
              <a:t>Training And Mobilizing the Laity for Involvement in the Mission and Purpose </a:t>
            </a:r>
          </a:p>
          <a:p>
            <a:pPr algn="ctr" defTabSz="672358" eaLnBrk="0" fontAlgn="base" hangingPunct="0">
              <a:spcBef>
                <a:spcPct val="0"/>
              </a:spcBef>
              <a:spcAft>
                <a:spcPct val="0"/>
              </a:spcAft>
            </a:pPr>
            <a:r>
              <a:rPr lang="en-US" altLang="en-US" sz="1471" b="0" dirty="0">
                <a:solidFill>
                  <a:srgbClr val="FF0000"/>
                </a:solidFill>
                <a:latin typeface="Arial Black" panose="020B0A04020102020204" pitchFamily="34" charset="0"/>
              </a:rPr>
              <a:t>of the Church </a:t>
            </a:r>
          </a:p>
          <a:p>
            <a:pPr algn="ctr" defTabSz="672358" eaLnBrk="0" fontAlgn="base" hangingPunct="0">
              <a:spcBef>
                <a:spcPct val="0"/>
              </a:spcBef>
              <a:spcAft>
                <a:spcPct val="0"/>
              </a:spcAft>
            </a:pPr>
            <a:endParaRPr lang="en-US" altLang="en-US" sz="588" b="0" dirty="0">
              <a:solidFill>
                <a:srgbClr val="FF0000"/>
              </a:solidFill>
              <a:latin typeface="Arial Black" panose="020B0A04020102020204" pitchFamily="34" charset="0"/>
            </a:endParaRPr>
          </a:p>
        </p:txBody>
      </p:sp>
      <p:sp>
        <p:nvSpPr>
          <p:cNvPr id="183302" name="Text Box 6"/>
          <p:cNvSpPr txBox="1">
            <a:spLocks noChangeArrowheads="1"/>
          </p:cNvSpPr>
          <p:nvPr/>
        </p:nvSpPr>
        <p:spPr bwMode="auto">
          <a:xfrm>
            <a:off x="3476536" y="5500908"/>
            <a:ext cx="5210913" cy="1289942"/>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algn="ct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THE BEST APPROACH:  (A) + (B) IS A MINISTRY</a:t>
            </a:r>
          </a:p>
          <a:p>
            <a:pPr algn="ct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THAT BRINGS RESULTS</a:t>
            </a:r>
          </a:p>
          <a:p>
            <a:pPr algn="ct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a:p>
            <a:pPr algn="ct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a:t>
            </a:r>
            <a:r>
              <a:rPr lang="en-US" altLang="en-US" sz="1324" b="0" dirty="0">
                <a:solidFill>
                  <a:srgbClr val="FFFFFF"/>
                </a:solidFill>
                <a:latin typeface="Arial Black" panose="020B0A04020102020204" pitchFamily="34" charset="0"/>
              </a:rPr>
              <a:t>Preaching, Teaching and Training</a:t>
            </a:r>
          </a:p>
          <a:p>
            <a:pPr defTabSz="672358" eaLnBrk="0" fontAlgn="base" hangingPunct="0">
              <a:spcBef>
                <a:spcPct val="0"/>
              </a:spcBef>
              <a:spcAft>
                <a:spcPct val="0"/>
              </a:spcAft>
            </a:pPr>
            <a:endParaRPr lang="en-US" altLang="en-US" sz="147"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588" b="0" dirty="0">
                <a:solidFill>
                  <a:srgbClr val="FFFFFF"/>
                </a:solidFill>
                <a:latin typeface="Arial Black" panose="020B0A04020102020204" pitchFamily="34" charset="0"/>
              </a:rPr>
              <a:t> </a:t>
            </a:r>
          </a:p>
          <a:p>
            <a:pPr defTabSz="672358" eaLnBrk="0" fontAlgn="base" hangingPunct="0">
              <a:spcBef>
                <a:spcPct val="0"/>
              </a:spcBef>
              <a:spcAft>
                <a:spcPct val="0"/>
              </a:spcAft>
            </a:pPr>
            <a:endParaRPr lang="en-US" altLang="en-US" sz="588" b="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350815043"/>
      </p:ext>
    </p:extLst>
  </p:cSld>
  <p:clrMapOvr>
    <a:masterClrMapping/>
  </p:clrMapOvr>
  <p:transition spd="slow">
    <p:checker/>
    <p:sndAc>
      <p:stSnd>
        <p:snd r:embed="rId3" name="projctor.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Picture 4" descr="Value od human life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6497" y="1"/>
            <a:ext cx="53790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6648F8A-1EF5-446A-8FAB-463581512B64}"/>
              </a:ext>
            </a:extLst>
          </p:cNvPr>
          <p:cNvSpPr txBox="1"/>
          <p:nvPr/>
        </p:nvSpPr>
        <p:spPr>
          <a:xfrm>
            <a:off x="3465012" y="6230566"/>
            <a:ext cx="5320491" cy="726096"/>
          </a:xfrm>
          <a:prstGeom prst="rect">
            <a:avLst/>
          </a:prstGeom>
          <a:noFill/>
        </p:spPr>
        <p:txBody>
          <a:bodyPr wrap="square" rtlCol="0">
            <a:spAutoFit/>
          </a:bodyPr>
          <a:lstStyle/>
          <a:p>
            <a:pPr algn="ctr" defTabSz="672358" eaLnBrk="0" fontAlgn="base" hangingPunct="0">
              <a:spcBef>
                <a:spcPct val="0"/>
              </a:spcBef>
              <a:spcAft>
                <a:spcPct val="0"/>
              </a:spcAft>
            </a:pPr>
            <a:r>
              <a:rPr lang="en-US" sz="2059" b="1" dirty="0">
                <a:solidFill>
                  <a:srgbClr val="FF0000"/>
                </a:solidFill>
                <a:latin typeface="Arial Black" panose="020B0A04020102020204" pitchFamily="34" charset="0"/>
              </a:rPr>
              <a:t>Is worth more than the value of </a:t>
            </a:r>
          </a:p>
          <a:p>
            <a:pPr algn="ctr" defTabSz="672358" eaLnBrk="0" fontAlgn="base" hangingPunct="0">
              <a:spcBef>
                <a:spcPct val="0"/>
              </a:spcBef>
              <a:spcAft>
                <a:spcPct val="0"/>
              </a:spcAft>
            </a:pPr>
            <a:r>
              <a:rPr lang="en-US" sz="2059" b="1" dirty="0">
                <a:solidFill>
                  <a:srgbClr val="FF0000"/>
                </a:solidFill>
                <a:latin typeface="Arial Black" panose="020B0A04020102020204" pitchFamily="34" charset="0"/>
              </a:rPr>
              <a:t>the whole world. </a:t>
            </a:r>
            <a:r>
              <a:rPr lang="en-US" sz="1765" b="1" dirty="0">
                <a:solidFill>
                  <a:srgbClr val="FF0000"/>
                </a:solidFill>
                <a:latin typeface="Times New Roman"/>
              </a:rPr>
              <a:t>(Matt. 16:26)</a:t>
            </a:r>
            <a:endParaRPr lang="en-US" sz="1765" b="1" dirty="0">
              <a:solidFill>
                <a:srgbClr val="FF0000"/>
              </a:solidFill>
              <a:latin typeface="Arial Black" panose="020B0A04020102020204" pitchFamily="34" charset="0"/>
            </a:endParaRPr>
          </a:p>
        </p:txBody>
      </p:sp>
      <p:sp>
        <p:nvSpPr>
          <p:cNvPr id="4" name="TextBox 3">
            <a:extLst>
              <a:ext uri="{FF2B5EF4-FFF2-40B4-BE49-F238E27FC236}">
                <a16:creationId xmlns:a16="http://schemas.microsoft.com/office/drawing/2014/main" id="{8A41A314-66AD-464D-A8CB-4FCD3C22075A}"/>
              </a:ext>
            </a:extLst>
          </p:cNvPr>
          <p:cNvSpPr txBox="1"/>
          <p:nvPr/>
        </p:nvSpPr>
        <p:spPr>
          <a:xfrm>
            <a:off x="3430406" y="36815"/>
            <a:ext cx="5355097" cy="1472967"/>
          </a:xfrm>
          <a:prstGeom prst="rect">
            <a:avLst/>
          </a:prstGeom>
          <a:noFill/>
        </p:spPr>
        <p:txBody>
          <a:bodyPr wrap="square" rtlCol="0">
            <a:spAutoFit/>
          </a:bodyPr>
          <a:lstStyle/>
          <a:p>
            <a:pPr algn="ctr" defTabSz="672358" eaLnBrk="0" fontAlgn="base" hangingPunct="0">
              <a:spcBef>
                <a:spcPct val="0"/>
              </a:spcBef>
              <a:spcAft>
                <a:spcPct val="0"/>
              </a:spcAft>
            </a:pPr>
            <a:r>
              <a:rPr lang="en-US" sz="1765" b="1" dirty="0">
                <a:solidFill>
                  <a:srgbClr val="FFFFFF"/>
                </a:solidFill>
                <a:latin typeface="Times New Roman"/>
              </a:rPr>
              <a:t>The Father’s Business </a:t>
            </a:r>
          </a:p>
          <a:p>
            <a:pPr defTabSz="672358" eaLnBrk="0" fontAlgn="base" hangingPunct="0">
              <a:spcBef>
                <a:spcPct val="0"/>
              </a:spcBef>
              <a:spcAft>
                <a:spcPct val="0"/>
              </a:spcAft>
            </a:pPr>
            <a:r>
              <a:rPr lang="en-US" sz="1471" b="1" dirty="0">
                <a:solidFill>
                  <a:srgbClr val="FFFFFF"/>
                </a:solidFill>
                <a:latin typeface="Arial Black" panose="020B0A04020102020204" pitchFamily="34" charset="0"/>
              </a:rPr>
              <a:t>  The Battle -</a:t>
            </a:r>
            <a:r>
              <a:rPr lang="en-US" sz="1765" b="1" dirty="0">
                <a:solidFill>
                  <a:srgbClr val="FFFFFF"/>
                </a:solidFill>
                <a:latin typeface="Times New Roman"/>
              </a:rPr>
              <a:t> </a:t>
            </a:r>
            <a:r>
              <a:rPr lang="en-US" sz="1471" b="1" dirty="0">
                <a:solidFill>
                  <a:srgbClr val="FFFFFF"/>
                </a:solidFill>
                <a:latin typeface="Times New Roman"/>
              </a:rPr>
              <a:t>deliverance for those bound &amp; blinded by Satan</a:t>
            </a:r>
          </a:p>
          <a:p>
            <a:pPr defTabSz="672358" eaLnBrk="0" fontAlgn="base" hangingPunct="0">
              <a:spcBef>
                <a:spcPct val="0"/>
              </a:spcBef>
              <a:spcAft>
                <a:spcPct val="0"/>
              </a:spcAft>
            </a:pPr>
            <a:endParaRPr lang="en-US" sz="441" b="1" dirty="0">
              <a:solidFill>
                <a:srgbClr val="FFFFFF"/>
              </a:solidFill>
              <a:latin typeface="Times New Roman"/>
            </a:endParaRPr>
          </a:p>
          <a:p>
            <a:pPr defTabSz="672358" eaLnBrk="0" fontAlgn="base" hangingPunct="0">
              <a:spcBef>
                <a:spcPct val="0"/>
              </a:spcBef>
              <a:spcAft>
                <a:spcPct val="0"/>
              </a:spcAft>
            </a:pPr>
            <a:r>
              <a:rPr lang="en-US" sz="1471" b="1" dirty="0">
                <a:solidFill>
                  <a:srgbClr val="FFFFFF"/>
                </a:solidFill>
                <a:latin typeface="Arial Black" panose="020B0A04020102020204" pitchFamily="34" charset="0"/>
              </a:rPr>
              <a:t>  The Harvest -</a:t>
            </a:r>
            <a:r>
              <a:rPr lang="en-US" sz="1471" b="1" dirty="0">
                <a:solidFill>
                  <a:srgbClr val="FFFFFF"/>
                </a:solidFill>
                <a:latin typeface="Times New Roman"/>
              </a:rPr>
              <a:t> attracting, winning and making disciples</a:t>
            </a:r>
          </a:p>
          <a:p>
            <a:pPr marL="252134" indent="-252134" defTabSz="672358" eaLnBrk="0" fontAlgn="base" hangingPunct="0">
              <a:spcBef>
                <a:spcPct val="0"/>
              </a:spcBef>
              <a:spcAft>
                <a:spcPct val="0"/>
              </a:spcAft>
              <a:buFontTx/>
              <a:buChar char="-"/>
            </a:pPr>
            <a:endParaRPr lang="en-US" sz="1765" b="1" dirty="0">
              <a:solidFill>
                <a:srgbClr val="FFFFFF"/>
              </a:solidFill>
              <a:latin typeface="Times New Roman"/>
            </a:endParaRPr>
          </a:p>
          <a:p>
            <a:pPr algn="ctr" defTabSz="672358" eaLnBrk="0" fontAlgn="base" hangingPunct="0">
              <a:spcBef>
                <a:spcPct val="0"/>
              </a:spcBef>
              <a:spcAft>
                <a:spcPct val="0"/>
              </a:spcAft>
            </a:pPr>
            <a:endParaRPr lang="en-US" sz="1765" b="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727511456"/>
      </p:ext>
    </p:extLst>
  </p:cSld>
  <p:clrMapOvr>
    <a:masterClrMapping/>
  </p:clrMapOvr>
  <p:transition spd="slow">
    <p:checker/>
    <p:sndAc>
      <p:stSnd>
        <p:snd r:embed="rId3" name="projctor.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1"/>
          <p:cNvSpPr>
            <a:spLocks noGrp="1"/>
          </p:cNvSpPr>
          <p:nvPr>
            <p:ph type="ctrTitle" idx="4294967295"/>
          </p:nvPr>
        </p:nvSpPr>
        <p:spPr>
          <a:xfrm>
            <a:off x="3810389" y="2130358"/>
            <a:ext cx="4571222" cy="1469654"/>
          </a:xfrm>
        </p:spPr>
        <p:txBody>
          <a:bodyPr vert="horz" wrap="square" lIns="67652" tIns="33826" rIns="67652" bIns="33826" numCol="1" anchor="ctr" anchorCtr="0" compatLnSpc="1">
            <a:prstTxWarp prst="textNoShape">
              <a:avLst/>
            </a:prstTxWarp>
          </a:bodyPr>
          <a:lstStyle/>
          <a:p>
            <a:endParaRPr lang="es-ES" altLang="en-US" dirty="0"/>
          </a:p>
        </p:txBody>
      </p:sp>
      <p:sp>
        <p:nvSpPr>
          <p:cNvPr id="482307" name="Subtitle 2"/>
          <p:cNvSpPr>
            <a:spLocks noGrp="1"/>
          </p:cNvSpPr>
          <p:nvPr>
            <p:ph type="subTitle" idx="4294967295"/>
          </p:nvPr>
        </p:nvSpPr>
        <p:spPr>
          <a:xfrm>
            <a:off x="4211947" y="3886006"/>
            <a:ext cx="3768106" cy="1754480"/>
          </a:xfrm>
        </p:spPr>
        <p:txBody>
          <a:bodyPr vert="horz" wrap="square" lIns="67652" tIns="33826" rIns="67652" bIns="33826" numCol="1" anchor="t" anchorCtr="0" compatLnSpc="1">
            <a:prstTxWarp prst="textNoShape">
              <a:avLst/>
            </a:prstTxWarp>
          </a:bodyPr>
          <a:lstStyle/>
          <a:p>
            <a:pPr marL="0" indent="0" algn="ctr">
              <a:buNone/>
            </a:pPr>
            <a:endParaRPr lang="es-ES" altLang="en-US" dirty="0">
              <a:solidFill>
                <a:srgbClr val="898989"/>
              </a:solidFill>
            </a:endParaRPr>
          </a:p>
        </p:txBody>
      </p:sp>
      <p:pic>
        <p:nvPicPr>
          <p:cNvPr id="482308" name="Picture 3" descr="What is he Worth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6497" y="1"/>
            <a:ext cx="53790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02C2F0-32A1-4CE5-9457-F82941A312D6}"/>
              </a:ext>
            </a:extLst>
          </p:cNvPr>
          <p:cNvSpPr txBox="1"/>
          <p:nvPr/>
        </p:nvSpPr>
        <p:spPr>
          <a:xfrm>
            <a:off x="3559348" y="6062472"/>
            <a:ext cx="4985019" cy="816506"/>
          </a:xfrm>
          <a:prstGeom prst="rect">
            <a:avLst/>
          </a:prstGeom>
          <a:noFill/>
        </p:spPr>
        <p:txBody>
          <a:bodyPr wrap="none" rtlCol="0">
            <a:spAutoFit/>
          </a:bodyPr>
          <a:lstStyle/>
          <a:p>
            <a:pPr algn="ctr" defTabSz="672358" eaLnBrk="0" fontAlgn="base" hangingPunct="0">
              <a:spcBef>
                <a:spcPct val="0"/>
              </a:spcBef>
              <a:spcAft>
                <a:spcPct val="0"/>
              </a:spcAft>
            </a:pPr>
            <a:r>
              <a:rPr lang="en-US" sz="2353" b="1" dirty="0">
                <a:solidFill>
                  <a:srgbClr val="FFFF00"/>
                </a:solidFill>
                <a:latin typeface="Times New Roman"/>
              </a:rPr>
              <a:t>His soul is worth more than the value</a:t>
            </a:r>
          </a:p>
          <a:p>
            <a:pPr algn="ctr" defTabSz="672358" eaLnBrk="0" fontAlgn="base" hangingPunct="0">
              <a:spcBef>
                <a:spcPct val="0"/>
              </a:spcBef>
              <a:spcAft>
                <a:spcPct val="0"/>
              </a:spcAft>
            </a:pPr>
            <a:r>
              <a:rPr lang="en-US" sz="2353" b="1" dirty="0">
                <a:solidFill>
                  <a:srgbClr val="FFFF00"/>
                </a:solidFill>
                <a:latin typeface="Times New Roman"/>
              </a:rPr>
              <a:t> of the whole world.  </a:t>
            </a:r>
            <a:r>
              <a:rPr lang="en-US" sz="1765" b="1" dirty="0">
                <a:solidFill>
                  <a:srgbClr val="FFFF00"/>
                </a:solidFill>
                <a:latin typeface="Times New Roman"/>
              </a:rPr>
              <a:t>(Matt. 16:26)</a:t>
            </a:r>
          </a:p>
        </p:txBody>
      </p:sp>
    </p:spTree>
  </p:cSld>
  <p:clrMapOvr>
    <a:masterClrMapping/>
  </p:clrMapOvr>
  <p:transition spd="slow">
    <p:checker/>
    <p:sndAc>
      <p:stSnd>
        <p:snd r:embed="rId3" name="projctor.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026"/>
          <p:cNvSpPr txBox="1">
            <a:spLocks noChangeArrowheads="1"/>
          </p:cNvSpPr>
          <p:nvPr/>
        </p:nvSpPr>
        <p:spPr bwMode="auto">
          <a:xfrm>
            <a:off x="3574591" y="672377"/>
            <a:ext cx="5042819" cy="2342795"/>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Intense deep devotion for someone or something.</a:t>
            </a:r>
          </a:p>
          <a:p>
            <a:pPr defTabSz="672358" eaLnBrk="0" fontAlgn="base" hangingPunct="0">
              <a:spcBef>
                <a:spcPct val="0"/>
              </a:spcBef>
              <a:spcAft>
                <a:spcPct val="0"/>
              </a:spcAft>
            </a:pPr>
            <a:endParaRPr lang="en-US" altLang="en-US" sz="441"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Love in its purest form would drive someone to give their life for a cause or a person.</a:t>
            </a:r>
          </a:p>
          <a:p>
            <a:pPr defTabSz="672358" eaLnBrk="0" fontAlgn="base" hangingPunct="0">
              <a:spcBef>
                <a:spcPct val="0"/>
              </a:spcBef>
              <a:spcAft>
                <a:spcPct val="0"/>
              </a:spcAft>
            </a:pPr>
            <a:endParaRPr lang="en-US" altLang="en-US" sz="441"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Love is inconveniencing yourself for someone’s benefit.</a:t>
            </a:r>
          </a:p>
          <a:p>
            <a:pPr defTabSz="672358" eaLnBrk="0" fontAlgn="base" hangingPunct="0">
              <a:spcBef>
                <a:spcPct val="0"/>
              </a:spcBef>
              <a:spcAft>
                <a:spcPct val="0"/>
              </a:spcAft>
            </a:pPr>
            <a:endParaRPr lang="en-US" altLang="en-US" sz="441"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324" b="0" dirty="0">
                <a:solidFill>
                  <a:srgbClr val="FFFFFF"/>
                </a:solidFill>
                <a:latin typeface="Arial Black" panose="020B0A04020102020204" pitchFamily="34" charset="0"/>
              </a:rPr>
              <a:t>Love will drive you to sacrifice your time, energy and finances for someone in need.</a:t>
            </a:r>
          </a:p>
          <a:p>
            <a:pPr defTabSz="672358" eaLnBrk="0" fontAlgn="base" hangingPunct="0">
              <a:spcBef>
                <a:spcPct val="0"/>
              </a:spcBef>
              <a:spcAft>
                <a:spcPct val="0"/>
              </a:spcAft>
            </a:pPr>
            <a:endParaRPr lang="en-US" altLang="en-US" sz="735"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397" b="0" dirty="0">
                <a:solidFill>
                  <a:srgbClr val="FFFF00"/>
                </a:solidFill>
                <a:latin typeface="Arial Black" panose="020B0A04020102020204" pitchFamily="34" charset="0"/>
              </a:rPr>
              <a:t>LOVE WILL ALWAYS HAVE TWO COMPONENTS:</a:t>
            </a:r>
          </a:p>
          <a:p>
            <a:pPr algn="ctr" defTabSz="672358" eaLnBrk="0" fontAlgn="base" hangingPunct="0">
              <a:spcBef>
                <a:spcPct val="0"/>
              </a:spcBef>
              <a:spcAft>
                <a:spcPct val="0"/>
              </a:spcAft>
            </a:pPr>
            <a:endParaRPr lang="en-US" altLang="en-US" sz="294" b="0" dirty="0">
              <a:solidFill>
                <a:srgbClr val="FFFF00"/>
              </a:solidFill>
              <a:latin typeface="Arial Black" panose="020B0A04020102020204" pitchFamily="34" charset="0"/>
            </a:endParaRPr>
          </a:p>
          <a:p>
            <a:pPr algn="ctr" defTabSz="672358" eaLnBrk="0" fontAlgn="base" hangingPunct="0">
              <a:spcBef>
                <a:spcPct val="0"/>
              </a:spcBef>
              <a:spcAft>
                <a:spcPct val="0"/>
              </a:spcAft>
            </a:pPr>
            <a:r>
              <a:rPr lang="en-US" altLang="en-US" sz="1471" b="0" dirty="0">
                <a:solidFill>
                  <a:srgbClr val="FFFF00"/>
                </a:solidFill>
                <a:latin typeface="Arial Black" panose="020B0A04020102020204" pitchFamily="34" charset="0"/>
              </a:rPr>
              <a:t>“COMPASSION &amp; CARE”   </a:t>
            </a:r>
          </a:p>
        </p:txBody>
      </p:sp>
      <p:sp>
        <p:nvSpPr>
          <p:cNvPr id="234499" name="Text Box 1027"/>
          <p:cNvSpPr txBox="1">
            <a:spLocks noChangeArrowheads="1"/>
          </p:cNvSpPr>
          <p:nvPr/>
        </p:nvSpPr>
        <p:spPr bwMode="auto">
          <a:xfrm>
            <a:off x="3821711" y="112063"/>
            <a:ext cx="4522723" cy="42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2353" b="0" dirty="0">
                <a:solidFill>
                  <a:srgbClr val="FF0000"/>
                </a:solidFill>
                <a:latin typeface="Arial Black" panose="020B0A04020102020204" pitchFamily="34" charset="0"/>
              </a:rPr>
              <a:t>Love – </a:t>
            </a:r>
            <a:r>
              <a:rPr lang="en-US" altLang="en-US" sz="2353" b="0" dirty="0">
                <a:solidFill>
                  <a:srgbClr val="3333CC"/>
                </a:solidFill>
                <a:latin typeface="Arial Black" panose="020B0A04020102020204" pitchFamily="34" charset="0"/>
              </a:rPr>
              <a:t>Compassion</a:t>
            </a:r>
            <a:r>
              <a:rPr lang="en-US" altLang="en-US" sz="2353" b="0" dirty="0">
                <a:solidFill>
                  <a:srgbClr val="FF0000"/>
                </a:solidFill>
                <a:latin typeface="Arial Black" panose="020B0A04020102020204" pitchFamily="34" charset="0"/>
              </a:rPr>
              <a:t> </a:t>
            </a:r>
            <a:r>
              <a:rPr lang="en-US" altLang="en-US" sz="2353" b="0" dirty="0">
                <a:solidFill>
                  <a:srgbClr val="000000"/>
                </a:solidFill>
                <a:latin typeface="Arial Black" panose="020B0A04020102020204" pitchFamily="34" charset="0"/>
              </a:rPr>
              <a:t>&amp;</a:t>
            </a:r>
            <a:r>
              <a:rPr lang="en-US" altLang="en-US" sz="2353" b="0" dirty="0">
                <a:solidFill>
                  <a:srgbClr val="FF0000"/>
                </a:solidFill>
                <a:latin typeface="Arial Black" panose="020B0A04020102020204" pitchFamily="34" charset="0"/>
              </a:rPr>
              <a:t> </a:t>
            </a:r>
            <a:r>
              <a:rPr lang="en-US" altLang="en-US" sz="2353" b="0" dirty="0">
                <a:solidFill>
                  <a:srgbClr val="006600"/>
                </a:solidFill>
                <a:latin typeface="Arial Black" panose="020B0A04020102020204" pitchFamily="34" charset="0"/>
              </a:rPr>
              <a:t>Care</a:t>
            </a:r>
          </a:p>
        </p:txBody>
      </p:sp>
      <p:sp>
        <p:nvSpPr>
          <p:cNvPr id="234500" name="Text Box 1028"/>
          <p:cNvSpPr txBox="1">
            <a:spLocks noChangeArrowheads="1"/>
          </p:cNvSpPr>
          <p:nvPr/>
        </p:nvSpPr>
        <p:spPr bwMode="auto">
          <a:xfrm>
            <a:off x="3574591" y="3177443"/>
            <a:ext cx="4986787" cy="2489437"/>
          </a:xfrm>
          <a:prstGeom prst="rect">
            <a:avLst/>
          </a:prstGeom>
          <a:gradFill rotWithShape="0">
            <a:gsLst>
              <a:gs pos="0">
                <a:srgbClr val="FFFF00"/>
              </a:gs>
              <a:gs pos="50000">
                <a:srgbClr val="FFFFFF"/>
              </a:gs>
              <a:gs pos="100000">
                <a:srgbClr val="FFFF00"/>
              </a:gs>
            </a:gsLst>
            <a:lin ang="5400000" scaled="1"/>
          </a:gra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36179" indent="-336179" algn="ctr" defTabSz="672358" eaLnBrk="0" fontAlgn="base" hangingPunct="0">
              <a:spcBef>
                <a:spcPct val="0"/>
              </a:spcBef>
              <a:spcAft>
                <a:spcPct val="0"/>
              </a:spcAft>
              <a:buNone/>
            </a:pPr>
            <a:r>
              <a:rPr lang="en-US" altLang="en-US" sz="2059" dirty="0">
                <a:solidFill>
                  <a:srgbClr val="0033CC"/>
                </a:solidFill>
                <a:latin typeface="Arial Black" panose="020B0A04020102020204" pitchFamily="34" charset="0"/>
              </a:rPr>
              <a:t>Compassion is the Emotion -</a:t>
            </a:r>
          </a:p>
          <a:p>
            <a:pPr marL="336179" indent="-336179" defTabSz="672358" eaLnBrk="0" fontAlgn="base" hangingPunct="0">
              <a:spcBef>
                <a:spcPct val="0"/>
              </a:spcBef>
              <a:spcAft>
                <a:spcPct val="0"/>
              </a:spcAft>
              <a:buNone/>
            </a:pPr>
            <a:r>
              <a:rPr lang="en-US" altLang="en-US" sz="1397" dirty="0">
                <a:solidFill>
                  <a:srgbClr val="0033CC"/>
                </a:solidFill>
                <a:latin typeface="Arial Black" panose="020B0A04020102020204" pitchFamily="34" charset="0"/>
              </a:rPr>
              <a:t>It is the deep sorrow and sympathy for  the</a:t>
            </a:r>
          </a:p>
          <a:p>
            <a:pPr marL="336179" indent="-336179" defTabSz="672358" eaLnBrk="0" fontAlgn="base" hangingPunct="0">
              <a:spcBef>
                <a:spcPct val="0"/>
              </a:spcBef>
              <a:spcAft>
                <a:spcPct val="0"/>
              </a:spcAft>
              <a:buNone/>
            </a:pPr>
            <a:r>
              <a:rPr lang="en-US" altLang="en-US" sz="1397" dirty="0">
                <a:solidFill>
                  <a:srgbClr val="0033CC"/>
                </a:solidFill>
                <a:latin typeface="Arial Black" panose="020B0A04020102020204" pitchFamily="34" charset="0"/>
              </a:rPr>
              <a:t>suffering or trouble of others accompanied by</a:t>
            </a:r>
          </a:p>
          <a:p>
            <a:pPr marL="336179" indent="-336179" defTabSz="672358" eaLnBrk="0" fontAlgn="base" hangingPunct="0">
              <a:spcBef>
                <a:spcPct val="0"/>
              </a:spcBef>
              <a:spcAft>
                <a:spcPct val="0"/>
              </a:spcAft>
              <a:buNone/>
            </a:pPr>
            <a:r>
              <a:rPr lang="en-US" altLang="en-US" sz="1397" dirty="0">
                <a:solidFill>
                  <a:srgbClr val="0033CC"/>
                </a:solidFill>
                <a:latin typeface="Arial Black" panose="020B0A04020102020204" pitchFamily="34" charset="0"/>
              </a:rPr>
              <a:t>a strong urge to help.</a:t>
            </a:r>
          </a:p>
          <a:p>
            <a:pPr marL="336179" indent="-336179" defTabSz="672358" eaLnBrk="0" fontAlgn="base" hangingPunct="0">
              <a:spcBef>
                <a:spcPct val="0"/>
              </a:spcBef>
              <a:spcAft>
                <a:spcPct val="0"/>
              </a:spcAft>
              <a:buNone/>
            </a:pPr>
            <a:endParaRPr lang="en-US" altLang="en-US" sz="441" dirty="0">
              <a:solidFill>
                <a:srgbClr val="0033CC"/>
              </a:solidFill>
              <a:latin typeface="Arial Black" panose="020B0A04020102020204" pitchFamily="34" charset="0"/>
            </a:endParaRPr>
          </a:p>
          <a:p>
            <a:pPr marL="336179" indent="-336179" algn="ctr" defTabSz="672358" eaLnBrk="0" fontAlgn="base" hangingPunct="0">
              <a:spcBef>
                <a:spcPct val="0"/>
              </a:spcBef>
              <a:spcAft>
                <a:spcPct val="0"/>
              </a:spcAft>
              <a:buNone/>
            </a:pPr>
            <a:r>
              <a:rPr lang="en-US" altLang="en-US" sz="2059" dirty="0">
                <a:solidFill>
                  <a:srgbClr val="006600"/>
                </a:solidFill>
                <a:latin typeface="Arial Black" panose="020B0A04020102020204" pitchFamily="34" charset="0"/>
              </a:rPr>
              <a:t>Care is the Action -</a:t>
            </a:r>
          </a:p>
          <a:p>
            <a:pPr marL="336179" indent="-336179" defTabSz="672358" eaLnBrk="0" fontAlgn="base" hangingPunct="0">
              <a:spcBef>
                <a:spcPct val="0"/>
              </a:spcBef>
              <a:spcAft>
                <a:spcPct val="0"/>
              </a:spcAft>
              <a:buNone/>
            </a:pPr>
            <a:r>
              <a:rPr lang="en-US" altLang="en-US" sz="1397" dirty="0">
                <a:solidFill>
                  <a:srgbClr val="006600"/>
                </a:solidFill>
                <a:latin typeface="Arial Black" panose="020B0A04020102020204" pitchFamily="34" charset="0"/>
              </a:rPr>
              <a:t>It means to provide for or protect against trouble</a:t>
            </a:r>
          </a:p>
          <a:p>
            <a:pPr marL="336179" indent="-336179" defTabSz="672358" eaLnBrk="0" fontAlgn="base" hangingPunct="0">
              <a:spcBef>
                <a:spcPct val="0"/>
              </a:spcBef>
              <a:spcAft>
                <a:spcPct val="0"/>
              </a:spcAft>
              <a:buNone/>
            </a:pPr>
            <a:r>
              <a:rPr lang="en-US" altLang="en-US" sz="1397" dirty="0">
                <a:solidFill>
                  <a:srgbClr val="006600"/>
                </a:solidFill>
                <a:latin typeface="Arial Black" panose="020B0A04020102020204" pitchFamily="34" charset="0"/>
              </a:rPr>
              <a:t>and want.  It is feeling a great responsibility and </a:t>
            </a:r>
          </a:p>
          <a:p>
            <a:pPr marL="336179" indent="-336179" defTabSz="672358" eaLnBrk="0" fontAlgn="base" hangingPunct="0">
              <a:spcBef>
                <a:spcPct val="0"/>
              </a:spcBef>
              <a:spcAft>
                <a:spcPct val="0"/>
              </a:spcAft>
              <a:buNone/>
            </a:pPr>
            <a:r>
              <a:rPr lang="en-US" altLang="en-US" sz="1397" dirty="0">
                <a:solidFill>
                  <a:srgbClr val="006600"/>
                </a:solidFill>
                <a:latin typeface="Arial Black" panose="020B0A04020102020204" pitchFamily="34" charset="0"/>
              </a:rPr>
              <a:t>concern for the welfare of someone to the extent</a:t>
            </a:r>
          </a:p>
          <a:p>
            <a:pPr marL="336179" indent="-336179" defTabSz="672358" eaLnBrk="0" fontAlgn="base" hangingPunct="0">
              <a:spcBef>
                <a:spcPct val="0"/>
              </a:spcBef>
              <a:spcAft>
                <a:spcPct val="0"/>
              </a:spcAft>
              <a:buNone/>
            </a:pPr>
            <a:r>
              <a:rPr lang="en-US" altLang="en-US" sz="1397" dirty="0">
                <a:solidFill>
                  <a:srgbClr val="006600"/>
                </a:solidFill>
                <a:latin typeface="Arial Black" panose="020B0A04020102020204" pitchFamily="34" charset="0"/>
              </a:rPr>
              <a:t>that action will be taken to do something to </a:t>
            </a:r>
          </a:p>
          <a:p>
            <a:pPr marL="336179" indent="-336179" defTabSz="672358" eaLnBrk="0" fontAlgn="base" hangingPunct="0">
              <a:spcBef>
                <a:spcPct val="0"/>
              </a:spcBef>
              <a:spcAft>
                <a:spcPct val="0"/>
              </a:spcAft>
              <a:buNone/>
            </a:pPr>
            <a:r>
              <a:rPr lang="en-US" altLang="en-US" sz="1397" dirty="0">
                <a:solidFill>
                  <a:srgbClr val="006600"/>
                </a:solidFill>
                <a:latin typeface="Arial Black" panose="020B0A04020102020204" pitchFamily="34" charset="0"/>
              </a:rPr>
              <a:t>affect their welfare and comfort.</a:t>
            </a:r>
          </a:p>
        </p:txBody>
      </p:sp>
      <p:sp>
        <p:nvSpPr>
          <p:cNvPr id="234501" name="Text Box 1029"/>
          <p:cNvSpPr txBox="1">
            <a:spLocks noChangeArrowheads="1"/>
          </p:cNvSpPr>
          <p:nvPr/>
        </p:nvSpPr>
        <p:spPr bwMode="auto">
          <a:xfrm>
            <a:off x="6028296" y="5024142"/>
            <a:ext cx="135818" cy="61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endParaRPr lang="en-US" altLang="en-US" sz="3529" dirty="0">
              <a:solidFill>
                <a:srgbClr val="000000"/>
              </a:solidFill>
              <a:latin typeface="Times New Roman" panose="02020603050405020304" pitchFamily="18" charset="0"/>
            </a:endParaRPr>
          </a:p>
        </p:txBody>
      </p:sp>
      <p:sp>
        <p:nvSpPr>
          <p:cNvPr id="234502" name="Text Box 1030"/>
          <p:cNvSpPr txBox="1">
            <a:spLocks noChangeArrowheads="1"/>
          </p:cNvSpPr>
          <p:nvPr/>
        </p:nvSpPr>
        <p:spPr bwMode="auto">
          <a:xfrm>
            <a:off x="3574591" y="5796907"/>
            <a:ext cx="4986787" cy="882715"/>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36179" indent="-336179" defTabSz="672358" eaLnBrk="0" fontAlgn="base" hangingPunct="0">
              <a:spcBef>
                <a:spcPct val="0"/>
              </a:spcBef>
              <a:spcAft>
                <a:spcPct val="0"/>
              </a:spcAft>
              <a:buNone/>
            </a:pPr>
            <a:endParaRPr lang="en-US" altLang="en-US" sz="294" dirty="0">
              <a:solidFill>
                <a:srgbClr val="FFFFFF"/>
              </a:solidFill>
              <a:latin typeface="Arial Black" panose="020B0A04020102020204" pitchFamily="34" charset="0"/>
            </a:endParaRPr>
          </a:p>
          <a:p>
            <a:pPr marL="336179" indent="-336179" defTabSz="672358" eaLnBrk="0" fontAlgn="base" hangingPunct="0">
              <a:spcBef>
                <a:spcPct val="0"/>
              </a:spcBef>
              <a:spcAft>
                <a:spcPct val="0"/>
              </a:spcAft>
              <a:buNone/>
            </a:pPr>
            <a:r>
              <a:rPr lang="en-US" altLang="en-US" sz="1471" dirty="0">
                <a:solidFill>
                  <a:srgbClr val="FFFFFF"/>
                </a:solidFill>
                <a:latin typeface="Arial Black" panose="020B0A04020102020204" pitchFamily="34" charset="0"/>
              </a:rPr>
              <a:t>Jesus came to earth to:</a:t>
            </a:r>
          </a:p>
          <a:p>
            <a:pPr marL="336179" indent="-336179" defTabSz="672358" eaLnBrk="0" fontAlgn="base" hangingPunct="0">
              <a:spcBef>
                <a:spcPct val="0"/>
              </a:spcBef>
              <a:spcAft>
                <a:spcPct val="0"/>
              </a:spcAft>
              <a:buNone/>
            </a:pPr>
            <a:r>
              <a:rPr lang="en-US" altLang="en-US" sz="1471" dirty="0">
                <a:solidFill>
                  <a:srgbClr val="FFFFFF"/>
                </a:solidFill>
                <a:latin typeface="Arial Black" panose="020B0A04020102020204" pitchFamily="34" charset="0"/>
              </a:rPr>
              <a:t>                - See and Feel       (Compassion)</a:t>
            </a:r>
          </a:p>
          <a:p>
            <a:pPr marL="336179" indent="-336179" defTabSz="672358" eaLnBrk="0" fontAlgn="base" hangingPunct="0">
              <a:spcBef>
                <a:spcPct val="0"/>
              </a:spcBef>
              <a:spcAft>
                <a:spcPct val="0"/>
              </a:spcAft>
              <a:buNone/>
            </a:pPr>
            <a:endParaRPr lang="en-US" altLang="en-US" sz="294" dirty="0">
              <a:solidFill>
                <a:srgbClr val="FFFFFF"/>
              </a:solidFill>
              <a:latin typeface="Arial Black" panose="020B0A04020102020204" pitchFamily="34" charset="0"/>
            </a:endParaRPr>
          </a:p>
          <a:p>
            <a:pPr marL="336179" indent="-336179" defTabSz="672358" eaLnBrk="0" fontAlgn="base" hangingPunct="0">
              <a:spcBef>
                <a:spcPct val="0"/>
              </a:spcBef>
              <a:spcAft>
                <a:spcPct val="0"/>
              </a:spcAft>
              <a:buNone/>
            </a:pPr>
            <a:r>
              <a:rPr lang="en-US" altLang="en-US" sz="1471" dirty="0">
                <a:solidFill>
                  <a:srgbClr val="FFFFFF"/>
                </a:solidFill>
                <a:latin typeface="Arial Black" panose="020B0A04020102020204" pitchFamily="34" charset="0"/>
              </a:rPr>
              <a:t>                - Touch and Heal   (Care) </a:t>
            </a:r>
          </a:p>
          <a:p>
            <a:pPr marL="336179" indent="-336179" defTabSz="672358" eaLnBrk="0" fontAlgn="base" hangingPunct="0">
              <a:spcBef>
                <a:spcPct val="0"/>
              </a:spcBef>
              <a:spcAft>
                <a:spcPct val="0"/>
              </a:spcAft>
              <a:buNone/>
            </a:pPr>
            <a:endParaRPr lang="en-US" altLang="en-US" sz="294" dirty="0">
              <a:solidFill>
                <a:srgbClr val="FFFFFF"/>
              </a:solidFill>
              <a:latin typeface="Arial Black" panose="020B0A04020102020204" pitchFamily="34" charset="0"/>
            </a:endParaRPr>
          </a:p>
        </p:txBody>
      </p:sp>
    </p:spTree>
  </p:cSld>
  <p:clrMapOvr>
    <a:masterClrMapping/>
  </p:clrMapOvr>
  <p:transition spd="slow">
    <p:checker/>
    <p:sndAc>
      <p:stSnd>
        <p:snd r:embed="rId3" name="projctor.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1026"/>
          <p:cNvSpPr txBox="1">
            <a:spLocks noChangeArrowheads="1"/>
          </p:cNvSpPr>
          <p:nvPr/>
        </p:nvSpPr>
        <p:spPr bwMode="auto">
          <a:xfrm>
            <a:off x="3611945" y="1027241"/>
            <a:ext cx="4986787" cy="4230491"/>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647" dirty="0">
                <a:solidFill>
                  <a:srgbClr val="000000"/>
                </a:solidFill>
              </a:rPr>
              <a:t>LOVING  GOD</a:t>
            </a:r>
          </a:p>
          <a:p>
            <a:pPr algn="ctr" defTabSz="672358" eaLnBrk="0" fontAlgn="base" hangingPunct="0">
              <a:spcBef>
                <a:spcPct val="0"/>
              </a:spcBef>
              <a:spcAft>
                <a:spcPct val="0"/>
              </a:spcAft>
            </a:pPr>
            <a:r>
              <a:rPr lang="en-US" altLang="en-US" sz="2647" dirty="0">
                <a:solidFill>
                  <a:srgbClr val="000000"/>
                </a:solidFill>
              </a:rPr>
              <a:t>IS</a:t>
            </a:r>
          </a:p>
          <a:p>
            <a:pPr algn="ctr" defTabSz="672358" eaLnBrk="0" fontAlgn="base" hangingPunct="0">
              <a:spcBef>
                <a:spcPct val="0"/>
              </a:spcBef>
              <a:spcAft>
                <a:spcPct val="0"/>
              </a:spcAft>
            </a:pPr>
            <a:r>
              <a:rPr lang="en-US" altLang="en-US" sz="2647" dirty="0">
                <a:solidFill>
                  <a:srgbClr val="000000"/>
                </a:solidFill>
              </a:rPr>
              <a:t>LOVING  PEOPLE</a:t>
            </a:r>
          </a:p>
          <a:p>
            <a:pPr algn="ctr" defTabSz="672358" eaLnBrk="0" fontAlgn="base" hangingPunct="0">
              <a:spcBef>
                <a:spcPct val="0"/>
              </a:spcBef>
              <a:spcAft>
                <a:spcPct val="0"/>
              </a:spcAft>
            </a:pPr>
            <a:endParaRPr lang="en-US" altLang="en-US" sz="882" dirty="0">
              <a:solidFill>
                <a:srgbClr val="000000"/>
              </a:solidFill>
            </a:endParaRPr>
          </a:p>
          <a:p>
            <a:pPr algn="ct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1 John 4:20</a:t>
            </a:r>
          </a:p>
          <a:p>
            <a:pPr algn="ctr" defTabSz="672358" eaLnBrk="0" fontAlgn="base" hangingPunct="0">
              <a:spcBef>
                <a:spcPct val="0"/>
              </a:spcBef>
              <a:spcAft>
                <a:spcPct val="0"/>
              </a:spcAft>
            </a:pPr>
            <a:endParaRPr lang="en-US" altLang="en-US" sz="147" dirty="0">
              <a:solidFill>
                <a:srgbClr val="000000"/>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He that loveth not his brother whom he hath seen,</a:t>
            </a:r>
          </a:p>
          <a:p>
            <a:pPr algn="ct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 how can he love God whom he hath not seen?</a:t>
            </a:r>
          </a:p>
          <a:p>
            <a:pPr algn="ctr" defTabSz="672358" eaLnBrk="0" fontAlgn="base" hangingPunct="0">
              <a:spcBef>
                <a:spcPct val="0"/>
              </a:spcBef>
              <a:spcAft>
                <a:spcPct val="0"/>
              </a:spcAft>
            </a:pPr>
            <a:endParaRPr lang="en-US" altLang="en-US" sz="882" dirty="0">
              <a:solidFill>
                <a:srgbClr val="000000"/>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Galatians 5:14</a:t>
            </a:r>
          </a:p>
          <a:p>
            <a:pPr algn="ctr" defTabSz="672358" eaLnBrk="0" fontAlgn="base" hangingPunct="0">
              <a:spcBef>
                <a:spcPct val="0"/>
              </a:spcBef>
              <a:spcAft>
                <a:spcPct val="0"/>
              </a:spcAft>
            </a:pPr>
            <a:endParaRPr lang="en-US" altLang="en-US" sz="147" dirty="0">
              <a:solidFill>
                <a:srgbClr val="000000"/>
              </a:solidFill>
              <a:latin typeface="Arial Black" panose="020B0A04020102020204" pitchFamily="34" charset="0"/>
              <a:cs typeface="Times New Roman" panose="02020603050405020304" pitchFamily="18" charset="0"/>
            </a:endParaRPr>
          </a:p>
          <a:p>
            <a:pPr algn="ct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For all the law is fulfilled in one word, even in this; Thou shalt love thy neighbour as thyself.</a:t>
            </a:r>
          </a:p>
          <a:p>
            <a:pPr algn="ctr" defTabSz="672358" eaLnBrk="0" fontAlgn="base" hangingPunct="0">
              <a:spcBef>
                <a:spcPct val="0"/>
              </a:spcBef>
              <a:spcAft>
                <a:spcPct val="0"/>
              </a:spcAft>
            </a:pPr>
            <a:endParaRPr lang="en-US" altLang="en-US" sz="1176" dirty="0">
              <a:solidFill>
                <a:srgbClr val="00000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Matthew 25:37-40 </a:t>
            </a:r>
            <a:r>
              <a:rPr lang="en-US" altLang="en-US" sz="1176" u="sng" dirty="0">
                <a:solidFill>
                  <a:srgbClr val="000000"/>
                </a:solidFill>
                <a:latin typeface="Arial Black" panose="020B0A04020102020204" pitchFamily="34" charset="0"/>
                <a:cs typeface="Times New Roman" panose="02020603050405020304" pitchFamily="18" charset="0"/>
              </a:rPr>
              <a:t>The final test at the judgment. </a:t>
            </a:r>
          </a:p>
          <a:p>
            <a:pPr defTabSz="672358" eaLnBrk="0" fontAlgn="base" hangingPunct="0">
              <a:spcBef>
                <a:spcPct val="0"/>
              </a:spcBef>
              <a:spcAft>
                <a:spcPct val="0"/>
              </a:spcAft>
            </a:pPr>
            <a:endParaRPr lang="en-US" altLang="en-US" sz="147" u="sng" dirty="0">
              <a:solidFill>
                <a:srgbClr val="00000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endParaRPr lang="en-US" altLang="en-US" sz="147" u="sng" dirty="0">
              <a:solidFill>
                <a:srgbClr val="00000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37 Then shall the  righteous answer  him, saying,  Lord, when saw we thee an hungred,  . . . thirsty . . . stranger     . . . naked . . . sick . . . in prison?</a:t>
            </a:r>
          </a:p>
          <a:p>
            <a:pPr defTabSz="672358" eaLnBrk="0" fontAlgn="base" hangingPunct="0">
              <a:spcBef>
                <a:spcPct val="0"/>
              </a:spcBef>
              <a:spcAft>
                <a:spcPct val="0"/>
              </a:spcAft>
            </a:pPr>
            <a:endParaRPr lang="en-US" altLang="en-US" sz="147" dirty="0">
              <a:solidFill>
                <a:srgbClr val="00000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endParaRPr lang="en-US" altLang="en-US" sz="147" dirty="0">
              <a:solidFill>
                <a:srgbClr val="000000"/>
              </a:solidFill>
              <a:latin typeface="Arial Black" panose="020B0A04020102020204" pitchFamily="34" charset="0"/>
              <a:cs typeface="Times New Roman" panose="02020603050405020304" pitchFamily="18" charset="0"/>
            </a:endParaRPr>
          </a:p>
          <a:p>
            <a:pP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40 And the King shall answer and say unto them, Verily </a:t>
            </a:r>
          </a:p>
          <a:p>
            <a:pPr defTabSz="672358" eaLnBrk="0" fontAlgn="base" hangingPunct="0">
              <a:spcBef>
                <a:spcPct val="0"/>
              </a:spcBef>
              <a:spcAft>
                <a:spcPct val="0"/>
              </a:spcAft>
            </a:pPr>
            <a:r>
              <a:rPr lang="en-US" altLang="en-US" sz="1176" dirty="0">
                <a:solidFill>
                  <a:srgbClr val="000000"/>
                </a:solidFill>
                <a:latin typeface="Arial Black" panose="020B0A04020102020204" pitchFamily="34" charset="0"/>
                <a:cs typeface="Times New Roman" panose="02020603050405020304" pitchFamily="18" charset="0"/>
              </a:rPr>
              <a:t>I say unto you, Inasmuch as ye have done it unto one of the least of these my brethren, ye have </a:t>
            </a:r>
            <a:r>
              <a:rPr lang="en-US" altLang="en-US" sz="1176" u="sng" dirty="0">
                <a:solidFill>
                  <a:srgbClr val="000000"/>
                </a:solidFill>
                <a:latin typeface="Arial Black" panose="020B0A04020102020204" pitchFamily="34" charset="0"/>
                <a:cs typeface="Times New Roman" panose="02020603050405020304" pitchFamily="18" charset="0"/>
              </a:rPr>
              <a:t>done it unto me</a:t>
            </a:r>
            <a:r>
              <a:rPr lang="en-US" altLang="en-US" sz="1176" dirty="0">
                <a:solidFill>
                  <a:srgbClr val="000000"/>
                </a:solidFill>
                <a:latin typeface="Arial Black" panose="020B0A04020102020204" pitchFamily="34" charset="0"/>
                <a:cs typeface="Times New Roman" panose="02020603050405020304" pitchFamily="18" charset="0"/>
              </a:rPr>
              <a:t>.</a:t>
            </a:r>
            <a:endParaRPr lang="en-US" altLang="en-US" sz="1176" dirty="0">
              <a:solidFill>
                <a:srgbClr val="000000"/>
              </a:solidFill>
              <a:latin typeface="Arial Black" panose="020B0A04020102020204" pitchFamily="34" charset="0"/>
            </a:endParaRPr>
          </a:p>
        </p:txBody>
      </p:sp>
      <p:sp>
        <p:nvSpPr>
          <p:cNvPr id="236547" name="Text Box 1027"/>
          <p:cNvSpPr txBox="1">
            <a:spLocks noChangeArrowheads="1"/>
          </p:cNvSpPr>
          <p:nvPr/>
        </p:nvSpPr>
        <p:spPr bwMode="auto">
          <a:xfrm>
            <a:off x="3622451" y="5388346"/>
            <a:ext cx="4938927" cy="1289814"/>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059" b="0" dirty="0">
                <a:solidFill>
                  <a:srgbClr val="FFFFFF"/>
                </a:solidFill>
                <a:latin typeface="Arial Black" panose="020B0A04020102020204" pitchFamily="34" charset="0"/>
              </a:rPr>
              <a:t>THE ROYAL LAW</a:t>
            </a:r>
          </a:p>
          <a:p>
            <a:pPr defTabSz="672358" eaLnBrk="0" fontAlgn="base" hangingPunct="0">
              <a:spcBef>
                <a:spcPct val="0"/>
              </a:spcBef>
              <a:spcAft>
                <a:spcPct val="0"/>
              </a:spcAft>
            </a:pPr>
            <a:r>
              <a:rPr lang="en-US" altLang="en-US" sz="1176" dirty="0">
                <a:solidFill>
                  <a:srgbClr val="FFFFFF"/>
                </a:solidFill>
                <a:latin typeface="Arial Black" panose="020B0A04020102020204" pitchFamily="34" charset="0"/>
              </a:rPr>
              <a:t>James 2:8-9</a:t>
            </a:r>
          </a:p>
          <a:p>
            <a:pPr defTabSz="672358" eaLnBrk="0" fontAlgn="base" hangingPunct="0">
              <a:spcBef>
                <a:spcPct val="0"/>
              </a:spcBef>
              <a:spcAft>
                <a:spcPct val="0"/>
              </a:spcAft>
            </a:pPr>
            <a:r>
              <a:rPr lang="en-US" altLang="en-US" sz="1176" dirty="0">
                <a:solidFill>
                  <a:srgbClr val="FFFFFF"/>
                </a:solidFill>
                <a:latin typeface="Arial Black" panose="020B0A04020102020204" pitchFamily="34" charset="0"/>
              </a:rPr>
              <a:t>If ye fulfil the  </a:t>
            </a:r>
            <a:r>
              <a:rPr lang="en-US" altLang="en-US" sz="1471" b="0" dirty="0">
                <a:solidFill>
                  <a:srgbClr val="FFFFFF"/>
                </a:solidFill>
                <a:latin typeface="Arial Black" panose="020B0A04020102020204" pitchFamily="34" charset="0"/>
              </a:rPr>
              <a:t>royal  law</a:t>
            </a:r>
            <a:r>
              <a:rPr lang="en-US" altLang="en-US" sz="1471" dirty="0">
                <a:solidFill>
                  <a:srgbClr val="FFFFFF"/>
                </a:solidFill>
                <a:latin typeface="Arial Black" panose="020B0A04020102020204" pitchFamily="34" charset="0"/>
              </a:rPr>
              <a:t> </a:t>
            </a:r>
            <a:r>
              <a:rPr lang="en-US" altLang="en-US" sz="1176" dirty="0">
                <a:solidFill>
                  <a:srgbClr val="FFFFFF"/>
                </a:solidFill>
                <a:latin typeface="Arial Black" panose="020B0A04020102020204" pitchFamily="34" charset="0"/>
              </a:rPr>
              <a:t> according to the scripture, </a:t>
            </a:r>
          </a:p>
          <a:p>
            <a:pPr defTabSz="672358" eaLnBrk="0" fontAlgn="base" hangingPunct="0">
              <a:spcBef>
                <a:spcPct val="0"/>
              </a:spcBef>
              <a:spcAft>
                <a:spcPct val="0"/>
              </a:spcAft>
            </a:pPr>
            <a:r>
              <a:rPr lang="en-US" altLang="en-US" sz="1176" dirty="0">
                <a:solidFill>
                  <a:srgbClr val="FFFFFF"/>
                </a:solidFill>
                <a:latin typeface="Arial Black" panose="020B0A04020102020204" pitchFamily="34" charset="0"/>
              </a:rPr>
              <a:t>thou shalt </a:t>
            </a:r>
            <a:r>
              <a:rPr lang="en-US" altLang="en-US" sz="1471" b="0" dirty="0">
                <a:solidFill>
                  <a:srgbClr val="FFFFFF"/>
                </a:solidFill>
                <a:latin typeface="Arial Black" panose="020B0A04020102020204" pitchFamily="34" charset="0"/>
              </a:rPr>
              <a:t>love thy neighbour</a:t>
            </a:r>
            <a:r>
              <a:rPr lang="en-US" altLang="en-US" sz="1471" dirty="0">
                <a:solidFill>
                  <a:srgbClr val="FFFFFF"/>
                </a:solidFill>
                <a:latin typeface="Arial Black" panose="020B0A04020102020204" pitchFamily="34" charset="0"/>
              </a:rPr>
              <a:t> as thyself</a:t>
            </a:r>
            <a:r>
              <a:rPr lang="en-US" altLang="en-US" sz="1176" dirty="0">
                <a:solidFill>
                  <a:srgbClr val="FFFFFF"/>
                </a:solidFill>
                <a:latin typeface="Arial Black" panose="020B0A04020102020204" pitchFamily="34" charset="0"/>
              </a:rPr>
              <a:t>,  ye do well:  But if ye have respect to persons, ye commit sin.</a:t>
            </a:r>
          </a:p>
          <a:p>
            <a:pPr defTabSz="672358" eaLnBrk="0" fontAlgn="base" hangingPunct="0">
              <a:spcBef>
                <a:spcPct val="0"/>
              </a:spcBef>
              <a:spcAft>
                <a:spcPct val="0"/>
              </a:spcAft>
            </a:pPr>
            <a:endParaRPr lang="en-US" altLang="en-US" sz="588" dirty="0">
              <a:solidFill>
                <a:srgbClr val="FFFFFF"/>
              </a:solidFill>
              <a:latin typeface="Arial Black" panose="020B0A04020102020204" pitchFamily="34" charset="0"/>
            </a:endParaRPr>
          </a:p>
        </p:txBody>
      </p:sp>
      <p:sp>
        <p:nvSpPr>
          <p:cNvPr id="236548" name="Text Box 1028"/>
          <p:cNvSpPr txBox="1">
            <a:spLocks noChangeArrowheads="1"/>
          </p:cNvSpPr>
          <p:nvPr/>
        </p:nvSpPr>
        <p:spPr bwMode="auto">
          <a:xfrm>
            <a:off x="3613530" y="92219"/>
            <a:ext cx="4943929" cy="792049"/>
          </a:xfrm>
          <a:prstGeom prst="rect">
            <a:avLst/>
          </a:prstGeom>
          <a:solidFill>
            <a:srgbClr val="0000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2647" dirty="0">
                <a:solidFill>
                  <a:srgbClr val="FFFFFF"/>
                </a:solidFill>
                <a:latin typeface="Arial Black" panose="020B0A04020102020204" pitchFamily="34" charset="0"/>
              </a:rPr>
              <a:t>HOW TO LOVE GOD MORE</a:t>
            </a:r>
          </a:p>
          <a:p>
            <a:pPr algn="ctr" defTabSz="672358" eaLnBrk="0" fontAlgn="base" hangingPunct="0">
              <a:spcBef>
                <a:spcPct val="0"/>
              </a:spcBef>
              <a:spcAft>
                <a:spcPct val="0"/>
              </a:spcAft>
            </a:pPr>
            <a:endParaRPr lang="en-US" altLang="en-US" sz="588"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471" dirty="0">
                <a:solidFill>
                  <a:srgbClr val="FFFFFF"/>
                </a:solidFill>
                <a:latin typeface="Arial Black" panose="020B0A04020102020204" pitchFamily="34" charset="0"/>
              </a:rPr>
              <a:t>Growing In Our Love For God</a:t>
            </a:r>
          </a:p>
        </p:txBody>
      </p:sp>
    </p:spTree>
    <p:extLst>
      <p:ext uri="{BB962C8B-B14F-4D97-AF65-F5344CB8AC3E}">
        <p14:creationId xmlns:p14="http://schemas.microsoft.com/office/powerpoint/2010/main" val="354240509"/>
      </p:ext>
    </p:extLst>
  </p:cSld>
  <p:clrMapOvr>
    <a:masterClrMapping/>
  </p:clrMapOvr>
  <p:transition spd="slow">
    <p:checker/>
    <p:sndAc>
      <p:stSnd>
        <p:snd r:embed="rId3" name="projctor.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3518559" y="728407"/>
            <a:ext cx="1680940" cy="4090286"/>
          </a:xfrm>
          <a:prstGeom prst="rect">
            <a:avLst/>
          </a:prstGeom>
          <a:gradFill rotWithShape="0">
            <a:gsLst>
              <a:gs pos="0">
                <a:srgbClr val="0B2036"/>
              </a:gs>
              <a:gs pos="50000">
                <a:srgbClr val="3399FF"/>
              </a:gs>
              <a:gs pos="100000">
                <a:srgbClr val="0B203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b="0" dirty="0">
              <a:solidFill>
                <a:srgbClr val="000000"/>
              </a:solidFill>
              <a:latin typeface="Arial Black" panose="020B0A04020102020204" pitchFamily="34" charset="0"/>
            </a:endParaRPr>
          </a:p>
        </p:txBody>
      </p:sp>
      <p:sp>
        <p:nvSpPr>
          <p:cNvPr id="193539" name="Text Box 3"/>
          <p:cNvSpPr txBox="1">
            <a:spLocks noChangeArrowheads="1"/>
          </p:cNvSpPr>
          <p:nvPr/>
        </p:nvSpPr>
        <p:spPr bwMode="auto">
          <a:xfrm>
            <a:off x="3462528" y="2521410"/>
            <a:ext cx="1680940" cy="19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882" b="0" dirty="0">
                <a:solidFill>
                  <a:srgbClr val="000000"/>
                </a:solidFill>
                <a:latin typeface="Arial Black" panose="020B0A04020102020204" pitchFamily="34" charset="0"/>
              </a:rPr>
              <a:t>   </a:t>
            </a:r>
            <a:endParaRPr lang="en-US" altLang="en-US" sz="1176" dirty="0">
              <a:solidFill>
                <a:srgbClr val="FFFFFF"/>
              </a:solidFill>
              <a:latin typeface="Arial Black" panose="020B0A04020102020204" pitchFamily="34" charset="0"/>
            </a:endParaRPr>
          </a:p>
          <a:p>
            <a:pPr defTabSz="672358" eaLnBrk="0" fontAlgn="base" hangingPunct="0">
              <a:spcBef>
                <a:spcPct val="0"/>
              </a:spcBef>
              <a:spcAft>
                <a:spcPct val="0"/>
              </a:spcAft>
            </a:pPr>
            <a:endParaRPr lang="en-US" altLang="en-US" sz="1176"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324" dirty="0">
                <a:solidFill>
                  <a:srgbClr val="FFFFFF"/>
                </a:solidFill>
                <a:latin typeface="Arial Black" panose="020B0A04020102020204" pitchFamily="34" charset="0"/>
              </a:rPr>
              <a:t>THE SOLUTION</a:t>
            </a:r>
          </a:p>
          <a:p>
            <a:pPr defTabSz="672358" eaLnBrk="0" fontAlgn="base" hangingPunct="0">
              <a:spcBef>
                <a:spcPct val="0"/>
              </a:spcBef>
              <a:spcAft>
                <a:spcPct val="0"/>
              </a:spcAft>
            </a:pPr>
            <a:endParaRPr lang="en-US" altLang="en-US" sz="294"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176" dirty="0">
                <a:solidFill>
                  <a:srgbClr val="FFFFFF"/>
                </a:solidFill>
                <a:latin typeface="Arial Black" panose="020B0A04020102020204" pitchFamily="34" charset="0"/>
              </a:rPr>
              <a:t>    </a:t>
            </a:r>
            <a:r>
              <a:rPr lang="en-US" altLang="en-US" sz="1029" b="0" dirty="0">
                <a:solidFill>
                  <a:srgbClr val="FFFFFF"/>
                </a:solidFill>
                <a:latin typeface="Arial Black" panose="020B0A04020102020204" pitchFamily="34" charset="0"/>
              </a:rPr>
              <a:t>THE BURDEN,</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THE POWER  &amp;</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THE ACTIONS OF  </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THE APOSTOLIC</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SAINT</a:t>
            </a:r>
          </a:p>
          <a:p>
            <a:pPr defTabSz="672358" eaLnBrk="0" fontAlgn="base" hangingPunct="0">
              <a:spcBef>
                <a:spcPct val="0"/>
              </a:spcBef>
              <a:spcAft>
                <a:spcPct val="0"/>
              </a:spcAft>
            </a:pPr>
            <a:endParaRPr lang="en-US" altLang="en-US" sz="735" b="0" dirty="0">
              <a:solidFill>
                <a:srgbClr val="FFFFFF"/>
              </a:solidFill>
              <a:latin typeface="Arial Black" panose="020B0A04020102020204" pitchFamily="34" charset="0"/>
            </a:endParaRPr>
          </a:p>
          <a:p>
            <a:pPr defTabSz="672358" eaLnBrk="0" fontAlgn="base" hangingPunct="0">
              <a:spcBef>
                <a:spcPct val="0"/>
              </a:spcBef>
              <a:spcAft>
                <a:spcPct val="0"/>
              </a:spcAft>
            </a:pPr>
            <a:endParaRPr lang="en-US" altLang="en-US" sz="1471"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250" dirty="0">
                <a:solidFill>
                  <a:srgbClr val="FFFFFF"/>
                </a:solidFill>
                <a:latin typeface="Arial Black" panose="020B0A04020102020204" pitchFamily="34" charset="0"/>
              </a:rPr>
              <a:t> THE EST.  SAINT</a:t>
            </a:r>
          </a:p>
        </p:txBody>
      </p:sp>
      <p:sp>
        <p:nvSpPr>
          <p:cNvPr id="193540" name="Rectangle 4"/>
          <p:cNvSpPr>
            <a:spLocks noChangeArrowheads="1"/>
          </p:cNvSpPr>
          <p:nvPr/>
        </p:nvSpPr>
        <p:spPr bwMode="auto">
          <a:xfrm>
            <a:off x="4078873" y="4706631"/>
            <a:ext cx="560313" cy="1680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41" name="AutoShape 5"/>
          <p:cNvSpPr>
            <a:spLocks noChangeArrowheads="1"/>
          </p:cNvSpPr>
          <p:nvPr/>
        </p:nvSpPr>
        <p:spPr bwMode="auto">
          <a:xfrm>
            <a:off x="4190935" y="4538537"/>
            <a:ext cx="357200" cy="392219"/>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42" name="Rectangle 6"/>
          <p:cNvSpPr>
            <a:spLocks noChangeArrowheads="1"/>
          </p:cNvSpPr>
          <p:nvPr/>
        </p:nvSpPr>
        <p:spPr bwMode="auto">
          <a:xfrm>
            <a:off x="6880439" y="728407"/>
            <a:ext cx="1624908" cy="4090286"/>
          </a:xfrm>
          <a:prstGeom prst="rect">
            <a:avLst/>
          </a:prstGeom>
          <a:gradFill rotWithShape="0">
            <a:gsLst>
              <a:gs pos="0">
                <a:srgbClr val="0C0000"/>
              </a:gs>
              <a:gs pos="50000">
                <a:srgbClr val="CC0000"/>
              </a:gs>
              <a:gs pos="100000">
                <a:srgbClr val="0C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b="0" dirty="0">
              <a:solidFill>
                <a:srgbClr val="000000"/>
              </a:solidFill>
              <a:latin typeface="Arial Black" panose="020B0A04020102020204" pitchFamily="34" charset="0"/>
            </a:endParaRPr>
          </a:p>
        </p:txBody>
      </p:sp>
      <p:sp>
        <p:nvSpPr>
          <p:cNvPr id="193543" name="Rectangle 7"/>
          <p:cNvSpPr>
            <a:spLocks noChangeArrowheads="1"/>
          </p:cNvSpPr>
          <p:nvPr/>
        </p:nvSpPr>
        <p:spPr bwMode="auto">
          <a:xfrm>
            <a:off x="5255530" y="728407"/>
            <a:ext cx="1568877" cy="4090286"/>
          </a:xfrm>
          <a:prstGeom prst="rect">
            <a:avLst/>
          </a:prstGeom>
          <a:gradFill rotWithShape="0">
            <a:gsLst>
              <a:gs pos="0">
                <a:srgbClr val="0C320C"/>
              </a:gs>
              <a:gs pos="50000">
                <a:srgbClr val="33CC33"/>
              </a:gs>
              <a:gs pos="100000">
                <a:srgbClr val="0C320C"/>
              </a:gs>
            </a:gsLst>
            <a:lin ang="5400000" scaled="1"/>
          </a:gradFill>
          <a:ln w="38100"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b="0" dirty="0">
              <a:solidFill>
                <a:srgbClr val="000000"/>
              </a:solidFill>
              <a:latin typeface="Arial Black" panose="020B0A04020102020204" pitchFamily="34" charset="0"/>
            </a:endParaRPr>
          </a:p>
        </p:txBody>
      </p:sp>
      <p:sp>
        <p:nvSpPr>
          <p:cNvPr id="193544" name="Rectangle 8"/>
          <p:cNvSpPr>
            <a:spLocks noChangeArrowheads="1"/>
          </p:cNvSpPr>
          <p:nvPr/>
        </p:nvSpPr>
        <p:spPr bwMode="auto">
          <a:xfrm>
            <a:off x="4078872" y="616345"/>
            <a:ext cx="616345" cy="1680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45" name="AutoShape 9"/>
          <p:cNvSpPr>
            <a:spLocks noChangeArrowheads="1"/>
          </p:cNvSpPr>
          <p:nvPr/>
        </p:nvSpPr>
        <p:spPr bwMode="auto">
          <a:xfrm>
            <a:off x="4190935" y="448251"/>
            <a:ext cx="357200" cy="392219"/>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46" name="Text Box 10"/>
          <p:cNvSpPr txBox="1">
            <a:spLocks noChangeArrowheads="1"/>
          </p:cNvSpPr>
          <p:nvPr/>
        </p:nvSpPr>
        <p:spPr bwMode="auto">
          <a:xfrm>
            <a:off x="6913123" y="2745535"/>
            <a:ext cx="1536192" cy="217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176" dirty="0">
                <a:solidFill>
                  <a:srgbClr val="FFFFFF"/>
                </a:solidFill>
                <a:latin typeface="Arial Black" panose="020B0A04020102020204" pitchFamily="34" charset="0"/>
              </a:rPr>
              <a:t> THE </a:t>
            </a:r>
            <a:r>
              <a:rPr lang="en-US" altLang="en-US" sz="2059" dirty="0">
                <a:solidFill>
                  <a:srgbClr val="FFFFFF"/>
                </a:solidFill>
                <a:latin typeface="Arial Black" panose="020B0A04020102020204" pitchFamily="34" charset="0"/>
              </a:rPr>
              <a:t>NEED</a:t>
            </a:r>
          </a:p>
          <a:p>
            <a:pPr defTabSz="672358" eaLnBrk="0" fontAlgn="base" hangingPunct="0">
              <a:spcBef>
                <a:spcPct val="0"/>
              </a:spcBef>
              <a:spcAft>
                <a:spcPct val="0"/>
              </a:spcAft>
            </a:pPr>
            <a:r>
              <a:rPr lang="en-US" altLang="en-US" sz="2059" dirty="0">
                <a:solidFill>
                  <a:srgbClr val="FFFFFF"/>
                </a:solidFill>
                <a:latin typeface="Arial Black" panose="020B0A04020102020204" pitchFamily="34" charset="0"/>
              </a:rPr>
              <a:t>     NEED</a:t>
            </a:r>
          </a:p>
          <a:p>
            <a:pPr defTabSz="672358" eaLnBrk="0" fontAlgn="base" hangingPunct="0">
              <a:spcBef>
                <a:spcPct val="0"/>
              </a:spcBef>
              <a:spcAft>
                <a:spcPct val="0"/>
              </a:spcAft>
            </a:pPr>
            <a:r>
              <a:rPr lang="en-US" altLang="en-US" sz="2059" dirty="0">
                <a:solidFill>
                  <a:srgbClr val="FFFFFF"/>
                </a:solidFill>
                <a:latin typeface="Arial Black" panose="020B0A04020102020204" pitchFamily="34" charset="0"/>
              </a:rPr>
              <a:t>     NEED</a:t>
            </a:r>
          </a:p>
          <a:p>
            <a:pPr defTabSz="672358" eaLnBrk="0" fontAlgn="base" hangingPunct="0">
              <a:spcBef>
                <a:spcPct val="0"/>
              </a:spcBef>
              <a:spcAft>
                <a:spcPct val="0"/>
              </a:spcAft>
            </a:pPr>
            <a:endParaRPr lang="en-US" altLang="en-US" sz="441"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324" dirty="0">
                <a:solidFill>
                  <a:srgbClr val="FFFFFF"/>
                </a:solidFill>
                <a:latin typeface="Arial Black" panose="020B0A04020102020204" pitchFamily="34" charset="0"/>
              </a:rPr>
              <a:t>  THE SINNER,</a:t>
            </a:r>
          </a:p>
          <a:p>
            <a:pPr defTabSz="672358" eaLnBrk="0" fontAlgn="base" hangingPunct="0">
              <a:spcBef>
                <a:spcPct val="0"/>
              </a:spcBef>
              <a:spcAft>
                <a:spcPct val="0"/>
              </a:spcAft>
            </a:pPr>
            <a:r>
              <a:rPr lang="en-US" altLang="en-US" sz="1324" dirty="0">
                <a:solidFill>
                  <a:srgbClr val="FFFFFF"/>
                </a:solidFill>
                <a:latin typeface="Arial Black" panose="020B0A04020102020204" pitchFamily="34" charset="0"/>
              </a:rPr>
              <a:t>  BACKSLIDER</a:t>
            </a:r>
          </a:p>
          <a:p>
            <a:pPr defTabSz="672358" eaLnBrk="0" fontAlgn="base" hangingPunct="0">
              <a:spcBef>
                <a:spcPct val="0"/>
              </a:spcBef>
              <a:spcAft>
                <a:spcPct val="0"/>
              </a:spcAft>
            </a:pPr>
            <a:r>
              <a:rPr lang="en-US" altLang="en-US" sz="1324" dirty="0">
                <a:solidFill>
                  <a:srgbClr val="FFFFFF"/>
                </a:solidFill>
                <a:latin typeface="Arial Black" panose="020B0A04020102020204" pitchFamily="34" charset="0"/>
              </a:rPr>
              <a:t>           &amp; </a:t>
            </a:r>
          </a:p>
          <a:p>
            <a:pPr defTabSz="672358" eaLnBrk="0" fontAlgn="base" hangingPunct="0">
              <a:spcBef>
                <a:spcPct val="0"/>
              </a:spcBef>
              <a:spcAft>
                <a:spcPct val="0"/>
              </a:spcAft>
            </a:pPr>
            <a:r>
              <a:rPr lang="en-US" altLang="en-US" sz="1324" dirty="0">
                <a:solidFill>
                  <a:srgbClr val="FFFFFF"/>
                </a:solidFill>
                <a:latin typeface="Arial Black" panose="020B0A04020102020204" pitchFamily="34" charset="0"/>
              </a:rPr>
              <a:t>     VISITOR</a:t>
            </a:r>
          </a:p>
          <a:p>
            <a:pPr defTabSz="672358" eaLnBrk="0" fontAlgn="base" hangingPunct="0">
              <a:spcBef>
                <a:spcPct val="0"/>
              </a:spcBef>
              <a:spcAft>
                <a:spcPct val="0"/>
              </a:spcAft>
            </a:pPr>
            <a:endParaRPr lang="en-US" altLang="en-US" sz="588"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176" dirty="0">
                <a:solidFill>
                  <a:srgbClr val="FFFFFF"/>
                </a:solidFill>
                <a:latin typeface="Arial Black" panose="020B0A04020102020204" pitchFamily="34" charset="0"/>
              </a:rPr>
              <a:t> </a:t>
            </a:r>
          </a:p>
        </p:txBody>
      </p:sp>
      <p:sp>
        <p:nvSpPr>
          <p:cNvPr id="193547" name="Rectangle 11"/>
          <p:cNvSpPr>
            <a:spLocks noChangeArrowheads="1"/>
          </p:cNvSpPr>
          <p:nvPr/>
        </p:nvSpPr>
        <p:spPr bwMode="auto">
          <a:xfrm>
            <a:off x="7440751" y="616345"/>
            <a:ext cx="616345" cy="1680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48" name="Rectangle 12"/>
          <p:cNvSpPr>
            <a:spLocks noChangeArrowheads="1"/>
          </p:cNvSpPr>
          <p:nvPr/>
        </p:nvSpPr>
        <p:spPr bwMode="auto">
          <a:xfrm>
            <a:off x="7440752" y="4706631"/>
            <a:ext cx="560313" cy="1680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49" name="AutoShape 13"/>
          <p:cNvSpPr>
            <a:spLocks noChangeArrowheads="1"/>
          </p:cNvSpPr>
          <p:nvPr/>
        </p:nvSpPr>
        <p:spPr bwMode="auto">
          <a:xfrm>
            <a:off x="7552814" y="4538537"/>
            <a:ext cx="357200" cy="392219"/>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50" name="Text Box 14"/>
          <p:cNvSpPr txBox="1">
            <a:spLocks noChangeArrowheads="1"/>
          </p:cNvSpPr>
          <p:nvPr/>
        </p:nvSpPr>
        <p:spPr bwMode="auto">
          <a:xfrm>
            <a:off x="5311562" y="952533"/>
            <a:ext cx="1443974" cy="190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MINISTER</a:t>
            </a:r>
          </a:p>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ONE-ON-ONE</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TO INDIVIDUAL</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NEEDS</a:t>
            </a:r>
          </a:p>
          <a:p>
            <a:pPr defTabSz="672358" eaLnBrk="0" fontAlgn="base" hangingPunct="0">
              <a:spcBef>
                <a:spcPct val="0"/>
              </a:spcBef>
              <a:spcAft>
                <a:spcPct val="0"/>
              </a:spcAft>
            </a:pPr>
            <a:endParaRPr lang="en-US" altLang="en-US" sz="441" b="0" dirty="0">
              <a:solidFill>
                <a:srgbClr val="FFFFFF"/>
              </a:solidFill>
              <a:latin typeface="Arial Black" panose="020B0A04020102020204" pitchFamily="34" charset="0"/>
            </a:endParaRPr>
          </a:p>
          <a:p>
            <a:pPr defTabSz="672358" eaLnBrk="0" fontAlgn="base" hangingPunct="0">
              <a:spcBef>
                <a:spcPct val="0"/>
              </a:spcBef>
              <a:spcAft>
                <a:spcPct val="0"/>
              </a:spcAft>
            </a:pPr>
            <a:r>
              <a:rPr lang="en-US" altLang="en-US" sz="1029" b="0" dirty="0">
                <a:solidFill>
                  <a:srgbClr val="000000"/>
                </a:solidFill>
                <a:latin typeface="Arial Black" panose="020B0A04020102020204" pitchFamily="34" charset="0"/>
              </a:rPr>
              <a:t> </a:t>
            </a:r>
            <a:r>
              <a:rPr lang="en-US" altLang="en-US" sz="1029" b="0" dirty="0">
                <a:solidFill>
                  <a:srgbClr val="FFFFFF"/>
                </a:solidFill>
                <a:latin typeface="Arial Black" panose="020B0A04020102020204" pitchFamily="34" charset="0"/>
              </a:rPr>
              <a:t> -  PHYSICAL</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NEEDS</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  EMOTIONAL</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NEEDS</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  SPIRITUAL</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NEEDS</a:t>
            </a:r>
          </a:p>
          <a:p>
            <a:pPr defTabSz="672358" eaLnBrk="0" fontAlgn="base" hangingPunct="0">
              <a:spcBef>
                <a:spcPct val="0"/>
              </a:spcBef>
              <a:spcAft>
                <a:spcPct val="0"/>
              </a:spcAft>
            </a:pPr>
            <a:endParaRPr lang="en-US" altLang="en-US" sz="1029" b="0" dirty="0">
              <a:solidFill>
                <a:srgbClr val="FFFFFF"/>
              </a:solidFill>
              <a:latin typeface="Arial Black" panose="020B0A04020102020204" pitchFamily="34" charset="0"/>
            </a:endParaRPr>
          </a:p>
        </p:txBody>
      </p:sp>
      <p:sp>
        <p:nvSpPr>
          <p:cNvPr id="193551" name="Text Box 15"/>
          <p:cNvSpPr txBox="1">
            <a:spLocks noChangeArrowheads="1"/>
          </p:cNvSpPr>
          <p:nvPr/>
        </p:nvSpPr>
        <p:spPr bwMode="auto">
          <a:xfrm>
            <a:off x="5255530" y="3677056"/>
            <a:ext cx="1624908" cy="70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OUR</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PRAYER MINISTRY</a:t>
            </a:r>
          </a:p>
          <a:p>
            <a:pPr algn="ct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&amp;</a:t>
            </a:r>
          </a:p>
          <a:p>
            <a:pP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CARE MINISTRY</a:t>
            </a:r>
          </a:p>
        </p:txBody>
      </p:sp>
      <p:sp>
        <p:nvSpPr>
          <p:cNvPr id="193552" name="Text Box 16"/>
          <p:cNvSpPr txBox="1">
            <a:spLocks noChangeArrowheads="1"/>
          </p:cNvSpPr>
          <p:nvPr/>
        </p:nvSpPr>
        <p:spPr bwMode="auto">
          <a:xfrm>
            <a:off x="3457565" y="5278034"/>
            <a:ext cx="5266944" cy="179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250" b="0" dirty="0">
                <a:solidFill>
                  <a:srgbClr val="006600"/>
                </a:solidFill>
                <a:latin typeface="Arial Black" panose="020B0A04020102020204" pitchFamily="34" charset="0"/>
              </a:rPr>
              <a:t>THE COMPASSION &amp; CARE MINISTRY</a:t>
            </a:r>
          </a:p>
          <a:p>
            <a:pPr algn="ctr" defTabSz="672358" eaLnBrk="0" fontAlgn="base" hangingPunct="0">
              <a:spcBef>
                <a:spcPct val="0"/>
              </a:spcBef>
              <a:spcAft>
                <a:spcPct val="0"/>
              </a:spcAft>
            </a:pPr>
            <a:endParaRPr lang="en-US" altLang="en-US" sz="147" b="0" dirty="0">
              <a:solidFill>
                <a:srgbClr val="006600"/>
              </a:solidFill>
              <a:latin typeface="Arial Black" panose="020B0A04020102020204" pitchFamily="34" charset="0"/>
            </a:endParaRPr>
          </a:p>
          <a:p>
            <a:pPr algn="ctr" defTabSz="672358" eaLnBrk="0" fontAlgn="base" hangingPunct="0">
              <a:spcBef>
                <a:spcPct val="0"/>
              </a:spcBef>
              <a:spcAft>
                <a:spcPct val="0"/>
              </a:spcAft>
            </a:pPr>
            <a:endParaRPr lang="en-US" altLang="en-US" sz="147" b="0" dirty="0">
              <a:solidFill>
                <a:srgbClr val="006600"/>
              </a:solidFill>
              <a:latin typeface="Arial Black" panose="020B0A04020102020204" pitchFamily="34" charset="0"/>
            </a:endParaRPr>
          </a:p>
          <a:p>
            <a:pPr defTabSz="672358" eaLnBrk="0" fontAlgn="base" hangingPunct="0">
              <a:spcBef>
                <a:spcPct val="0"/>
              </a:spcBef>
              <a:spcAft>
                <a:spcPct val="0"/>
              </a:spcAft>
            </a:pPr>
            <a:r>
              <a:rPr lang="en-US" altLang="en-US" sz="1176" b="0" dirty="0">
                <a:solidFill>
                  <a:srgbClr val="006600"/>
                </a:solidFill>
                <a:latin typeface="Arial Black" panose="020B0A04020102020204" pitchFamily="34" charset="0"/>
              </a:rPr>
              <a:t>Ministering to Physical, Mental / Emotional &amp; Spiritual Needs</a:t>
            </a:r>
          </a:p>
          <a:p>
            <a:pPr defTabSz="672358" eaLnBrk="0" fontAlgn="base" hangingPunct="0">
              <a:spcBef>
                <a:spcPct val="0"/>
              </a:spcBef>
              <a:spcAft>
                <a:spcPct val="0"/>
              </a:spcAft>
            </a:pPr>
            <a:endParaRPr lang="en-US" altLang="en-US" sz="588" b="0" dirty="0">
              <a:solidFill>
                <a:srgbClr val="006600"/>
              </a:solidFill>
              <a:latin typeface="Arial Black" panose="020B0A04020102020204" pitchFamily="34" charset="0"/>
            </a:endParaRPr>
          </a:p>
          <a:p>
            <a:pPr defTabSz="672358" eaLnBrk="0" fontAlgn="base" hangingPunct="0">
              <a:spcBef>
                <a:spcPct val="0"/>
              </a:spcBef>
              <a:spcAft>
                <a:spcPct val="0"/>
              </a:spcAft>
            </a:pPr>
            <a:r>
              <a:rPr lang="en-US" altLang="en-US" sz="1029" b="0" dirty="0">
                <a:solidFill>
                  <a:srgbClr val="3333CC"/>
                </a:solidFill>
                <a:latin typeface="Arial Black" panose="020B0A04020102020204" pitchFamily="34" charset="0"/>
              </a:rPr>
              <a:t>    THE </a:t>
            </a:r>
            <a:r>
              <a:rPr lang="en-US" altLang="en-US" sz="1029" dirty="0">
                <a:solidFill>
                  <a:srgbClr val="3333CC"/>
                </a:solidFill>
                <a:latin typeface="Arial Black" panose="020B0A04020102020204" pitchFamily="34" charset="0"/>
              </a:rPr>
              <a:t>MISSION </a:t>
            </a:r>
            <a:r>
              <a:rPr lang="en-US" altLang="en-US" sz="1029" b="0" dirty="0">
                <a:solidFill>
                  <a:srgbClr val="3333CC"/>
                </a:solidFill>
                <a:latin typeface="Arial Black" panose="020B0A04020102020204" pitchFamily="34" charset="0"/>
              </a:rPr>
              <a:t>&amp; CHALLENGE OF THE CHURCH &amp; THE SAINTS</a:t>
            </a:r>
          </a:p>
          <a:p>
            <a:pPr defTabSz="672358" eaLnBrk="0" fontAlgn="base" hangingPunct="0">
              <a:spcBef>
                <a:spcPct val="0"/>
              </a:spcBef>
              <a:spcAft>
                <a:spcPct val="0"/>
              </a:spcAft>
            </a:pPr>
            <a:endParaRPr lang="en-US" altLang="en-US" sz="100" b="0" dirty="0">
              <a:solidFill>
                <a:srgbClr val="3333CC"/>
              </a:solidFill>
              <a:latin typeface="Arial Black" panose="020B0A04020102020204" pitchFamily="34" charset="0"/>
            </a:endParaRPr>
          </a:p>
          <a:p>
            <a:pPr defTabSz="672358" eaLnBrk="0" fontAlgn="base" hangingPunct="0">
              <a:spcBef>
                <a:spcPct val="0"/>
              </a:spcBef>
              <a:spcAft>
                <a:spcPct val="0"/>
              </a:spcAft>
            </a:pPr>
            <a:endParaRPr lang="en-US" altLang="en-US" sz="100" b="0" dirty="0">
              <a:solidFill>
                <a:srgbClr val="3333CC"/>
              </a:solidFill>
              <a:latin typeface="Arial Black" panose="020B0A04020102020204" pitchFamily="34" charset="0"/>
            </a:endParaRPr>
          </a:p>
          <a:p>
            <a:pPr defTabSz="672358" eaLnBrk="0" fontAlgn="base" hangingPunct="0">
              <a:spcBef>
                <a:spcPct val="0"/>
              </a:spcBef>
              <a:spcAft>
                <a:spcPct val="0"/>
              </a:spcAft>
            </a:pPr>
            <a:r>
              <a:rPr lang="en-US" altLang="en-US" sz="809" b="0" dirty="0">
                <a:solidFill>
                  <a:srgbClr val="006600"/>
                </a:solidFill>
                <a:latin typeface="Arial Black" panose="020B0A04020102020204" pitchFamily="34" charset="0"/>
              </a:rPr>
              <a:t>IS TO</a:t>
            </a:r>
            <a:r>
              <a:rPr lang="en-US" altLang="en-US" sz="809" b="0" dirty="0">
                <a:solidFill>
                  <a:srgbClr val="CC0000"/>
                </a:solidFill>
                <a:latin typeface="Arial Black" panose="020B0A04020102020204" pitchFamily="34" charset="0"/>
              </a:rPr>
              <a:t> </a:t>
            </a:r>
            <a:r>
              <a:rPr lang="en-US" altLang="en-US" sz="809" b="0" dirty="0">
                <a:solidFill>
                  <a:srgbClr val="006600"/>
                </a:solidFill>
                <a:latin typeface="Arial Black" panose="020B0A04020102020204" pitchFamily="34" charset="0"/>
              </a:rPr>
              <a:t>OPEN THE DOORS OF OUR HOSPITAL A LITTLE WIDER BY </a:t>
            </a:r>
            <a:r>
              <a:rPr lang="en-US" altLang="en-US" sz="809" b="0" u="sng" dirty="0">
                <a:solidFill>
                  <a:srgbClr val="006600"/>
                </a:solidFill>
                <a:latin typeface="Arial Black" panose="020B0A04020102020204" pitchFamily="34" charset="0"/>
              </a:rPr>
              <a:t>MORE SAINTS</a:t>
            </a:r>
            <a:r>
              <a:rPr lang="en-US" altLang="en-US" sz="809" b="0" dirty="0">
                <a:solidFill>
                  <a:srgbClr val="006600"/>
                </a:solidFill>
                <a:latin typeface="Arial Black" panose="020B0A04020102020204" pitchFamily="34" charset="0"/>
              </a:rPr>
              <a:t> GETTING INVOLVED IN FINDING, CARING FOR AND MINISTERING </a:t>
            </a:r>
            <a:r>
              <a:rPr lang="en-US" altLang="en-US" sz="809" b="0" dirty="0">
                <a:solidFill>
                  <a:srgbClr val="FF0000"/>
                </a:solidFill>
                <a:latin typeface="Arial Black" panose="020B0A04020102020204" pitchFamily="34" charset="0"/>
              </a:rPr>
              <a:t>TO THOSE THAT ARE </a:t>
            </a:r>
            <a:r>
              <a:rPr lang="en-US" altLang="en-US" sz="809" b="0" dirty="0">
                <a:solidFill>
                  <a:srgbClr val="FF0000"/>
                </a:solidFill>
                <a:latin typeface="Arial Black" panose="020B0A04020102020204" pitchFamily="34" charset="0"/>
                <a:cs typeface="Times New Roman" panose="02020603050405020304" pitchFamily="18" charset="0"/>
              </a:rPr>
              <a:t>MAIMED, HALT, BLIND, BROKENHEARTED, HURTING, IMPRISONED, BLIND, LOST &amp; HOPELESS:</a:t>
            </a:r>
          </a:p>
          <a:p>
            <a:pPr defTabSz="672358" eaLnBrk="0" fontAlgn="base" hangingPunct="0">
              <a:spcBef>
                <a:spcPct val="0"/>
              </a:spcBef>
              <a:spcAft>
                <a:spcPct val="0"/>
              </a:spcAft>
            </a:pPr>
            <a:endParaRPr lang="en-US" altLang="en-US" sz="441" b="0" dirty="0">
              <a:solidFill>
                <a:srgbClr val="FF0000"/>
              </a:solidFill>
              <a:latin typeface="Arial Black" panose="020B0A04020102020204" pitchFamily="34" charset="0"/>
            </a:endParaRPr>
          </a:p>
          <a:p>
            <a:pPr defTabSz="672358" eaLnBrk="0" fontAlgn="base" hangingPunct="0">
              <a:spcBef>
                <a:spcPct val="0"/>
              </a:spcBef>
              <a:spcAft>
                <a:spcPct val="0"/>
              </a:spcAft>
            </a:pPr>
            <a:r>
              <a:rPr lang="en-US" altLang="en-US" sz="588" dirty="0">
                <a:solidFill>
                  <a:srgbClr val="000000"/>
                </a:solidFill>
                <a:latin typeface="Arial Black" panose="020B0A04020102020204" pitchFamily="34" charset="0"/>
              </a:rPr>
              <a:t>o</a:t>
            </a:r>
            <a:r>
              <a:rPr lang="en-US" altLang="en-US" sz="1029" b="0" dirty="0">
                <a:solidFill>
                  <a:srgbClr val="000000"/>
                </a:solidFill>
                <a:latin typeface="Arial Black" panose="020B0A04020102020204" pitchFamily="34" charset="0"/>
              </a:rPr>
              <a:t>               </a:t>
            </a:r>
            <a:r>
              <a:rPr lang="en-US" altLang="en-US" sz="882" dirty="0">
                <a:solidFill>
                  <a:srgbClr val="000000"/>
                </a:solidFill>
                <a:latin typeface="Arial Black" panose="020B0A04020102020204" pitchFamily="34" charset="0"/>
              </a:rPr>
              <a:t>PRAYER MINISTRY</a:t>
            </a:r>
            <a:r>
              <a:rPr lang="en-US" altLang="en-US" sz="882" b="0" dirty="0">
                <a:solidFill>
                  <a:srgbClr val="000000"/>
                </a:solidFill>
                <a:latin typeface="Arial Black" panose="020B0A04020102020204" pitchFamily="34" charset="0"/>
              </a:rPr>
              <a:t>   -- THE POWER ARM OF THE CHURCH</a:t>
            </a:r>
            <a:endParaRPr lang="en-US" altLang="en-US" sz="809" b="0" dirty="0">
              <a:solidFill>
                <a:srgbClr val="000000"/>
              </a:solidFill>
              <a:latin typeface="Arial Black" panose="020B0A04020102020204" pitchFamily="34" charset="0"/>
            </a:endParaRPr>
          </a:p>
          <a:p>
            <a:pPr defTabSz="672358" eaLnBrk="0" fontAlgn="base" hangingPunct="0">
              <a:spcBef>
                <a:spcPct val="0"/>
              </a:spcBef>
              <a:spcAft>
                <a:spcPct val="0"/>
              </a:spcAft>
            </a:pPr>
            <a:r>
              <a:rPr lang="en-US" altLang="en-US" sz="588" dirty="0">
                <a:solidFill>
                  <a:srgbClr val="006600"/>
                </a:solidFill>
                <a:latin typeface="Arial Black" panose="020B0A04020102020204" pitchFamily="34" charset="0"/>
              </a:rPr>
              <a:t>o</a:t>
            </a:r>
            <a:r>
              <a:rPr lang="en-US" altLang="en-US" sz="1029" b="0" dirty="0">
                <a:solidFill>
                  <a:srgbClr val="006600"/>
                </a:solidFill>
                <a:latin typeface="Arial Black" panose="020B0A04020102020204" pitchFamily="34" charset="0"/>
              </a:rPr>
              <a:t>               </a:t>
            </a:r>
            <a:r>
              <a:rPr lang="en-US" altLang="en-US" sz="882" dirty="0">
                <a:solidFill>
                  <a:srgbClr val="006600"/>
                </a:solidFill>
                <a:latin typeface="Arial Black" panose="020B0A04020102020204" pitchFamily="34" charset="0"/>
              </a:rPr>
              <a:t>CARE MINISTRY</a:t>
            </a:r>
            <a:r>
              <a:rPr lang="en-US" altLang="en-US" sz="882" b="0" dirty="0">
                <a:solidFill>
                  <a:srgbClr val="006600"/>
                </a:solidFill>
                <a:latin typeface="Arial Black" panose="020B0A04020102020204" pitchFamily="34" charset="0"/>
              </a:rPr>
              <a:t>       -- </a:t>
            </a:r>
            <a:r>
              <a:rPr lang="en-US" altLang="en-US" sz="809" b="0" dirty="0">
                <a:solidFill>
                  <a:srgbClr val="006600"/>
                </a:solidFill>
                <a:latin typeface="Arial Black" panose="020B0A04020102020204" pitchFamily="34" charset="0"/>
              </a:rPr>
              <a:t>THE ACTIONS ARM OF THE CHURCH</a:t>
            </a:r>
          </a:p>
          <a:p>
            <a:pPr defTabSz="672358" eaLnBrk="0" fontAlgn="base" hangingPunct="0">
              <a:spcBef>
                <a:spcPct val="0"/>
              </a:spcBef>
              <a:spcAft>
                <a:spcPct val="0"/>
              </a:spcAft>
            </a:pPr>
            <a:r>
              <a:rPr lang="en-US" altLang="en-US" sz="735" b="0" dirty="0">
                <a:solidFill>
                  <a:srgbClr val="006600"/>
                </a:solidFill>
                <a:latin typeface="Arial Black" panose="020B0A04020102020204" pitchFamily="34" charset="0"/>
              </a:rPr>
              <a:t>  </a:t>
            </a:r>
          </a:p>
          <a:p>
            <a:pPr defTabSz="672358" eaLnBrk="0" fontAlgn="base" hangingPunct="0">
              <a:spcBef>
                <a:spcPct val="0"/>
              </a:spcBef>
              <a:spcAft>
                <a:spcPct val="0"/>
              </a:spcAft>
            </a:pPr>
            <a:r>
              <a:rPr lang="en-US" altLang="en-US" sz="1029" b="0" dirty="0">
                <a:solidFill>
                  <a:srgbClr val="CC0000"/>
                </a:solidFill>
                <a:latin typeface="Arial Black" panose="020B0A04020102020204" pitchFamily="34" charset="0"/>
              </a:rPr>
              <a:t> </a:t>
            </a:r>
          </a:p>
        </p:txBody>
      </p:sp>
      <p:sp>
        <p:nvSpPr>
          <p:cNvPr id="193553" name="Text Box 17"/>
          <p:cNvSpPr txBox="1">
            <a:spLocks noChangeArrowheads="1"/>
          </p:cNvSpPr>
          <p:nvPr/>
        </p:nvSpPr>
        <p:spPr bwMode="auto">
          <a:xfrm>
            <a:off x="5367593" y="4403128"/>
            <a:ext cx="1138913" cy="4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324" b="0" dirty="0">
                <a:solidFill>
                  <a:srgbClr val="000000"/>
                </a:solidFill>
                <a:latin typeface="Arial Black" panose="020B0A04020102020204" pitchFamily="34" charset="0"/>
              </a:rPr>
              <a:t>      </a:t>
            </a:r>
            <a:r>
              <a:rPr lang="en-US" altLang="en-US" sz="1324" dirty="0">
                <a:solidFill>
                  <a:srgbClr val="FFFFFF"/>
                </a:solidFill>
                <a:latin typeface="Arial Black" panose="020B0A04020102020204" pitchFamily="34" charset="0"/>
              </a:rPr>
              <a:t>THE</a:t>
            </a:r>
          </a:p>
          <a:p>
            <a:pPr defTabSz="672358" eaLnBrk="0" fontAlgn="base" hangingPunct="0">
              <a:spcBef>
                <a:spcPct val="0"/>
              </a:spcBef>
              <a:spcAft>
                <a:spcPct val="0"/>
              </a:spcAft>
            </a:pPr>
            <a:r>
              <a:rPr lang="en-US" altLang="en-US" sz="1324" dirty="0">
                <a:solidFill>
                  <a:srgbClr val="FFFFFF"/>
                </a:solidFill>
                <a:latin typeface="Arial Black" panose="020B0A04020102020204" pitchFamily="34" charset="0"/>
              </a:rPr>
              <a:t> HOSPITAL</a:t>
            </a:r>
          </a:p>
        </p:txBody>
      </p:sp>
      <p:sp>
        <p:nvSpPr>
          <p:cNvPr id="193554" name="Text Box 18"/>
          <p:cNvSpPr txBox="1">
            <a:spLocks noChangeArrowheads="1"/>
          </p:cNvSpPr>
          <p:nvPr/>
        </p:nvSpPr>
        <p:spPr bwMode="auto">
          <a:xfrm>
            <a:off x="3686654" y="991638"/>
            <a:ext cx="1400775" cy="61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LITTLR OR NO</a:t>
            </a:r>
          </a:p>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 INVOLVEMENT</a:t>
            </a:r>
          </a:p>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IN MINISTRY TO</a:t>
            </a:r>
          </a:p>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INDIVIDUAL NEEDS </a:t>
            </a:r>
            <a:endParaRPr lang="en-US" altLang="en-US" sz="882" b="0" i="1" dirty="0">
              <a:solidFill>
                <a:srgbClr val="FFFFFF"/>
              </a:solidFill>
              <a:latin typeface="Arial Black" panose="020B0A04020102020204" pitchFamily="34" charset="0"/>
            </a:endParaRPr>
          </a:p>
        </p:txBody>
      </p:sp>
      <p:sp>
        <p:nvSpPr>
          <p:cNvPr id="193555" name="Text Box 19"/>
          <p:cNvSpPr txBox="1">
            <a:spLocks noChangeArrowheads="1"/>
          </p:cNvSpPr>
          <p:nvPr/>
        </p:nvSpPr>
        <p:spPr bwMode="auto">
          <a:xfrm>
            <a:off x="5506559" y="2810904"/>
            <a:ext cx="1057480" cy="723953"/>
          </a:xfrm>
          <a:prstGeom prst="rect">
            <a:avLst/>
          </a:prstGeom>
          <a:noFill/>
          <a:ln w="57150" cap="rnd">
            <a:solidFill>
              <a:srgbClr val="FF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1029" dirty="0">
                <a:solidFill>
                  <a:srgbClr val="FFFFFF"/>
                </a:solidFill>
                <a:latin typeface="Arial Black" panose="020B0A04020102020204" pitchFamily="34" charset="0"/>
              </a:rPr>
              <a:t>APOSTOLIC</a:t>
            </a:r>
          </a:p>
          <a:p>
            <a:pPr algn="ctr" defTabSz="672358" eaLnBrk="0" fontAlgn="base" hangingPunct="0">
              <a:spcBef>
                <a:spcPct val="0"/>
              </a:spcBef>
              <a:spcAft>
                <a:spcPct val="0"/>
              </a:spcAft>
            </a:pPr>
            <a:r>
              <a:rPr lang="en-US" altLang="en-US" sz="1029" dirty="0">
                <a:solidFill>
                  <a:srgbClr val="FFFFFF"/>
                </a:solidFill>
                <a:latin typeface="Arial Black" panose="020B0A04020102020204" pitchFamily="34" charset="0"/>
              </a:rPr>
              <a:t>AUTHORITY</a:t>
            </a:r>
          </a:p>
          <a:p>
            <a:pPr algn="ctr" defTabSz="672358" eaLnBrk="0" fontAlgn="base" hangingPunct="0">
              <a:spcBef>
                <a:spcPct val="0"/>
              </a:spcBef>
              <a:spcAft>
                <a:spcPct val="0"/>
              </a:spcAft>
            </a:pPr>
            <a:r>
              <a:rPr lang="en-US" altLang="en-US" sz="1029" dirty="0">
                <a:solidFill>
                  <a:srgbClr val="FFFFFF"/>
                </a:solidFill>
                <a:latin typeface="Arial Black" panose="020B0A04020102020204" pitchFamily="34" charset="0"/>
              </a:rPr>
              <a:t>&amp;</a:t>
            </a:r>
          </a:p>
          <a:p>
            <a:pPr algn="ctr" defTabSz="672358" eaLnBrk="0" fontAlgn="base" hangingPunct="0">
              <a:spcBef>
                <a:spcPct val="0"/>
              </a:spcBef>
              <a:spcAft>
                <a:spcPct val="0"/>
              </a:spcAft>
            </a:pPr>
            <a:r>
              <a:rPr lang="en-US" altLang="en-US" sz="1029" b="0" dirty="0">
                <a:solidFill>
                  <a:srgbClr val="FFFFFF"/>
                </a:solidFill>
                <a:latin typeface="Arial Black" panose="020B0A04020102020204" pitchFamily="34" charset="0"/>
              </a:rPr>
              <a:t> </a:t>
            </a:r>
            <a:r>
              <a:rPr lang="en-US" altLang="en-US" sz="1176" u="sng" dirty="0">
                <a:solidFill>
                  <a:srgbClr val="FFFFFF"/>
                </a:solidFill>
                <a:latin typeface="Arial Black" panose="020B0A04020102020204" pitchFamily="34" charset="0"/>
              </a:rPr>
              <a:t>DOMINION</a:t>
            </a:r>
          </a:p>
        </p:txBody>
      </p:sp>
      <p:sp>
        <p:nvSpPr>
          <p:cNvPr id="193556" name="AutoShape 20"/>
          <p:cNvSpPr>
            <a:spLocks noChangeArrowheads="1"/>
          </p:cNvSpPr>
          <p:nvPr/>
        </p:nvSpPr>
        <p:spPr bwMode="auto">
          <a:xfrm>
            <a:off x="7587834" y="448251"/>
            <a:ext cx="357200" cy="392219"/>
          </a:xfrm>
          <a:prstGeom prst="upArrow">
            <a:avLst>
              <a:gd name="adj1" fmla="val 50000"/>
              <a:gd name="adj2" fmla="val 27451"/>
            </a:avLst>
          </a:prstGeom>
          <a:solidFill>
            <a:srgbClr val="CC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57" name="Rectangle 21"/>
          <p:cNvSpPr>
            <a:spLocks noChangeArrowheads="1"/>
          </p:cNvSpPr>
          <p:nvPr/>
        </p:nvSpPr>
        <p:spPr bwMode="auto">
          <a:xfrm>
            <a:off x="5647749" y="672376"/>
            <a:ext cx="616345" cy="16809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58" name="AutoShape 22"/>
          <p:cNvSpPr>
            <a:spLocks noChangeArrowheads="1"/>
          </p:cNvSpPr>
          <p:nvPr/>
        </p:nvSpPr>
        <p:spPr bwMode="auto">
          <a:xfrm>
            <a:off x="5794832" y="448251"/>
            <a:ext cx="357200" cy="392219"/>
          </a:xfrm>
          <a:prstGeom prst="upArrow">
            <a:avLst>
              <a:gd name="adj1" fmla="val 50000"/>
              <a:gd name="adj2" fmla="val 27451"/>
            </a:avLst>
          </a:prstGeom>
          <a:solidFill>
            <a:srgbClr val="009900"/>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59" name="Text Box 23"/>
          <p:cNvSpPr txBox="1">
            <a:spLocks noChangeArrowheads="1"/>
          </p:cNvSpPr>
          <p:nvPr/>
        </p:nvSpPr>
        <p:spPr bwMode="auto">
          <a:xfrm>
            <a:off x="5325060" y="0"/>
            <a:ext cx="1200148" cy="4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882" b="0" dirty="0">
                <a:solidFill>
                  <a:srgbClr val="006600"/>
                </a:solidFill>
                <a:latin typeface="Arial Black" panose="020B0A04020102020204" pitchFamily="34" charset="0"/>
              </a:rPr>
              <a:t>HIGH RETENTON</a:t>
            </a:r>
          </a:p>
          <a:p>
            <a:pPr algn="ctr" defTabSz="672358" eaLnBrk="0" fontAlgn="base" hangingPunct="0">
              <a:spcBef>
                <a:spcPct val="0"/>
              </a:spcBef>
              <a:spcAft>
                <a:spcPct val="0"/>
              </a:spcAft>
            </a:pPr>
            <a:r>
              <a:rPr lang="en-US" altLang="en-US" sz="882" b="0" dirty="0">
                <a:solidFill>
                  <a:srgbClr val="006600"/>
                </a:solidFill>
                <a:latin typeface="Arial Black" panose="020B0A04020102020204" pitchFamily="34" charset="0"/>
              </a:rPr>
              <a:t>OF VISITORS &amp;</a:t>
            </a:r>
          </a:p>
          <a:p>
            <a:pPr algn="ctr" defTabSz="672358" eaLnBrk="0" fontAlgn="base" hangingPunct="0">
              <a:spcBef>
                <a:spcPct val="0"/>
              </a:spcBef>
              <a:spcAft>
                <a:spcPct val="0"/>
              </a:spcAft>
            </a:pPr>
            <a:r>
              <a:rPr lang="en-US" altLang="en-US" sz="882" b="0" dirty="0">
                <a:solidFill>
                  <a:srgbClr val="006600"/>
                </a:solidFill>
                <a:latin typeface="Arial Black" panose="020B0A04020102020204" pitchFamily="34" charset="0"/>
              </a:rPr>
              <a:t>NEW CONVERTS</a:t>
            </a:r>
          </a:p>
        </p:txBody>
      </p:sp>
      <p:sp>
        <p:nvSpPr>
          <p:cNvPr id="193560" name="Text Box 24"/>
          <p:cNvSpPr txBox="1">
            <a:spLocks noChangeArrowheads="1"/>
          </p:cNvSpPr>
          <p:nvPr/>
        </p:nvSpPr>
        <p:spPr bwMode="auto">
          <a:xfrm>
            <a:off x="7106852" y="0"/>
            <a:ext cx="1238619" cy="4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882" b="0" dirty="0">
                <a:solidFill>
                  <a:srgbClr val="CC0000"/>
                </a:solidFill>
                <a:latin typeface="Arial Black" panose="020B0A04020102020204" pitchFamily="34" charset="0"/>
              </a:rPr>
              <a:t>LOW RETENTION </a:t>
            </a:r>
          </a:p>
          <a:p>
            <a:pPr algn="ctr" defTabSz="672358" eaLnBrk="0" fontAlgn="base" hangingPunct="0">
              <a:spcBef>
                <a:spcPct val="0"/>
              </a:spcBef>
              <a:spcAft>
                <a:spcPct val="0"/>
              </a:spcAft>
            </a:pPr>
            <a:r>
              <a:rPr lang="en-US" altLang="en-US" sz="882" b="0" dirty="0">
                <a:solidFill>
                  <a:srgbClr val="CC0000"/>
                </a:solidFill>
                <a:latin typeface="Arial Black" panose="020B0A04020102020204" pitchFamily="34" charset="0"/>
              </a:rPr>
              <a:t>OF VISITORS &amp; </a:t>
            </a:r>
          </a:p>
          <a:p>
            <a:pPr algn="ctr" defTabSz="672358" eaLnBrk="0" fontAlgn="base" hangingPunct="0">
              <a:spcBef>
                <a:spcPct val="0"/>
              </a:spcBef>
              <a:spcAft>
                <a:spcPct val="0"/>
              </a:spcAft>
            </a:pPr>
            <a:r>
              <a:rPr lang="en-US" altLang="en-US" sz="882" b="0" dirty="0">
                <a:solidFill>
                  <a:srgbClr val="CC0000"/>
                </a:solidFill>
                <a:latin typeface="Arial Black" panose="020B0A04020102020204" pitchFamily="34" charset="0"/>
              </a:rPr>
              <a:t>NEW CONVERTS</a:t>
            </a:r>
          </a:p>
        </p:txBody>
      </p:sp>
      <p:sp>
        <p:nvSpPr>
          <p:cNvPr id="193561" name="Text Box 25"/>
          <p:cNvSpPr txBox="1">
            <a:spLocks noChangeArrowheads="1"/>
          </p:cNvSpPr>
          <p:nvPr/>
        </p:nvSpPr>
        <p:spPr bwMode="auto">
          <a:xfrm>
            <a:off x="7117405" y="1288721"/>
            <a:ext cx="1331911" cy="4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176" b="0" dirty="0">
                <a:solidFill>
                  <a:srgbClr val="FFFFFF"/>
                </a:solidFill>
                <a:latin typeface="Arial Black" panose="020B0A04020102020204" pitchFamily="34" charset="0"/>
              </a:rPr>
              <a:t>       </a:t>
            </a:r>
            <a:endParaRPr lang="en-US" altLang="en-US" sz="441" b="0" dirty="0">
              <a:solidFill>
                <a:srgbClr val="FFFFFF"/>
              </a:solidFill>
              <a:latin typeface="Arial Black" panose="020B0A04020102020204" pitchFamily="34" charset="0"/>
            </a:endParaRPr>
          </a:p>
          <a:p>
            <a:pPr algn="ctr" defTabSz="672358" eaLnBrk="0" fontAlgn="base" hangingPunct="0">
              <a:spcBef>
                <a:spcPct val="0"/>
              </a:spcBef>
              <a:spcAft>
                <a:spcPct val="0"/>
              </a:spcAft>
            </a:pPr>
            <a:r>
              <a:rPr lang="en-US" altLang="en-US" sz="1029" b="0" dirty="0">
                <a:solidFill>
                  <a:srgbClr val="000000"/>
                </a:solidFill>
                <a:latin typeface="Arial Black" panose="020B0A04020102020204" pitchFamily="34" charset="0"/>
              </a:rPr>
              <a:t>       </a:t>
            </a:r>
          </a:p>
        </p:txBody>
      </p:sp>
      <p:sp>
        <p:nvSpPr>
          <p:cNvPr id="193562" name="Text Box 26"/>
          <p:cNvSpPr txBox="1">
            <a:spLocks noChangeArrowheads="1"/>
          </p:cNvSpPr>
          <p:nvPr/>
        </p:nvSpPr>
        <p:spPr bwMode="auto">
          <a:xfrm>
            <a:off x="7036860" y="1008564"/>
            <a:ext cx="1468487" cy="61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INDIVIDUAL NEEDS</a:t>
            </a:r>
          </a:p>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NOT IDENTIFIED</a:t>
            </a:r>
          </a:p>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&amp; MINISTERED TO</a:t>
            </a:r>
          </a:p>
          <a:p>
            <a:pPr algn="ctr" defTabSz="672358" eaLnBrk="0" fontAlgn="base" hangingPunct="0">
              <a:spcBef>
                <a:spcPct val="0"/>
              </a:spcBef>
              <a:spcAft>
                <a:spcPct val="0"/>
              </a:spcAft>
            </a:pPr>
            <a:r>
              <a:rPr lang="en-US" altLang="en-US" sz="882" b="0" dirty="0">
                <a:solidFill>
                  <a:srgbClr val="FFFFFF"/>
                </a:solidFill>
                <a:latin typeface="Arial Black" panose="020B0A04020102020204" pitchFamily="34" charset="0"/>
              </a:rPr>
              <a:t>ONE-ON-ONE</a:t>
            </a:r>
          </a:p>
        </p:txBody>
      </p:sp>
      <p:sp>
        <p:nvSpPr>
          <p:cNvPr id="193563" name="Rectangle 27"/>
          <p:cNvSpPr>
            <a:spLocks noChangeArrowheads="1"/>
          </p:cNvSpPr>
          <p:nvPr/>
        </p:nvSpPr>
        <p:spPr bwMode="auto">
          <a:xfrm>
            <a:off x="6768376" y="2465378"/>
            <a:ext cx="224125" cy="44825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64" name="Rectangle 28"/>
          <p:cNvSpPr>
            <a:spLocks noChangeArrowheads="1"/>
          </p:cNvSpPr>
          <p:nvPr/>
        </p:nvSpPr>
        <p:spPr bwMode="auto">
          <a:xfrm>
            <a:off x="5087436" y="2465378"/>
            <a:ext cx="224125" cy="44825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65" name="AutoShape 29"/>
          <p:cNvSpPr>
            <a:spLocks noChangeArrowheads="1"/>
          </p:cNvSpPr>
          <p:nvPr/>
        </p:nvSpPr>
        <p:spPr bwMode="auto">
          <a:xfrm>
            <a:off x="6544250" y="2521410"/>
            <a:ext cx="616345" cy="357200"/>
          </a:xfrm>
          <a:prstGeom prst="leftArrow">
            <a:avLst>
              <a:gd name="adj1" fmla="val 50000"/>
              <a:gd name="adj2" fmla="val 43137"/>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2941" dirty="0">
              <a:solidFill>
                <a:srgbClr val="FFFFFF"/>
              </a:solidFill>
            </a:endParaRPr>
          </a:p>
        </p:txBody>
      </p:sp>
      <p:sp>
        <p:nvSpPr>
          <p:cNvPr id="193566" name="AutoShape 30"/>
          <p:cNvSpPr>
            <a:spLocks noChangeArrowheads="1"/>
          </p:cNvSpPr>
          <p:nvPr/>
        </p:nvSpPr>
        <p:spPr bwMode="auto">
          <a:xfrm>
            <a:off x="4929849" y="2521410"/>
            <a:ext cx="605838" cy="357200"/>
          </a:xfrm>
          <a:prstGeom prst="rightArrow">
            <a:avLst>
              <a:gd name="adj1" fmla="val 50000"/>
              <a:gd name="adj2" fmla="val 42402"/>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defTabSz="672358" eaLnBrk="0" fontAlgn="base" hangingPunct="0">
              <a:spcBef>
                <a:spcPct val="0"/>
              </a:spcBef>
              <a:spcAft>
                <a:spcPct val="0"/>
              </a:spcAft>
            </a:pPr>
            <a:endParaRPr lang="en-US" altLang="en-US" sz="882" b="0" dirty="0">
              <a:solidFill>
                <a:srgbClr val="FF3300"/>
              </a:solidFill>
              <a:latin typeface="Arial Black" panose="020B0A04020102020204" pitchFamily="34" charset="0"/>
            </a:endParaRPr>
          </a:p>
        </p:txBody>
      </p:sp>
      <p:sp>
        <p:nvSpPr>
          <p:cNvPr id="193567" name="Line 31"/>
          <p:cNvSpPr>
            <a:spLocks noChangeShapeType="1"/>
          </p:cNvSpPr>
          <p:nvPr/>
        </p:nvSpPr>
        <p:spPr bwMode="auto">
          <a:xfrm flipV="1">
            <a:off x="7776940" y="1736971"/>
            <a:ext cx="0" cy="672376"/>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193568" name="Line 32"/>
          <p:cNvSpPr>
            <a:spLocks noChangeShapeType="1"/>
          </p:cNvSpPr>
          <p:nvPr/>
        </p:nvSpPr>
        <p:spPr bwMode="auto">
          <a:xfrm flipH="1">
            <a:off x="7328689" y="2689504"/>
            <a:ext cx="448251" cy="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193569" name="Line 33"/>
          <p:cNvSpPr>
            <a:spLocks noChangeShapeType="1"/>
          </p:cNvSpPr>
          <p:nvPr/>
        </p:nvSpPr>
        <p:spPr bwMode="auto">
          <a:xfrm flipV="1">
            <a:off x="4359029" y="1680940"/>
            <a:ext cx="0" cy="672376"/>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193570" name="Line 34"/>
          <p:cNvSpPr>
            <a:spLocks noChangeShapeType="1"/>
          </p:cNvSpPr>
          <p:nvPr/>
        </p:nvSpPr>
        <p:spPr bwMode="auto">
          <a:xfrm>
            <a:off x="4359029" y="2689504"/>
            <a:ext cx="504282" cy="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193571" name="Text Box 35"/>
          <p:cNvSpPr txBox="1">
            <a:spLocks noChangeArrowheads="1"/>
          </p:cNvSpPr>
          <p:nvPr/>
        </p:nvSpPr>
        <p:spPr bwMode="auto">
          <a:xfrm>
            <a:off x="4776516" y="4958772"/>
            <a:ext cx="2544682" cy="2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20" tIns="33610" rIns="67220" bIns="33610">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defTabSz="672358" eaLnBrk="0" fontAlgn="base" hangingPunct="0">
              <a:spcBef>
                <a:spcPct val="0"/>
              </a:spcBef>
              <a:spcAft>
                <a:spcPct val="0"/>
              </a:spcAft>
            </a:pPr>
            <a:r>
              <a:rPr lang="en-US" altLang="en-US" sz="1324" b="0" dirty="0">
                <a:solidFill>
                  <a:srgbClr val="000000"/>
                </a:solidFill>
              </a:rPr>
              <a:t>THE FATHER’S BUSINESS </a:t>
            </a:r>
          </a:p>
        </p:txBody>
      </p:sp>
      <p:sp>
        <p:nvSpPr>
          <p:cNvPr id="193572" name="Line 36"/>
          <p:cNvSpPr>
            <a:spLocks noChangeShapeType="1"/>
          </p:cNvSpPr>
          <p:nvPr/>
        </p:nvSpPr>
        <p:spPr bwMode="auto">
          <a:xfrm>
            <a:off x="7832971" y="5097683"/>
            <a:ext cx="72840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
        <p:nvSpPr>
          <p:cNvPr id="193573" name="Line 37"/>
          <p:cNvSpPr>
            <a:spLocks noChangeShapeType="1"/>
          </p:cNvSpPr>
          <p:nvPr/>
        </p:nvSpPr>
        <p:spPr bwMode="auto">
          <a:xfrm flipH="1">
            <a:off x="3518559" y="5097683"/>
            <a:ext cx="84047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72358" eaLnBrk="0" fontAlgn="base" hangingPunct="0">
              <a:spcBef>
                <a:spcPct val="0"/>
              </a:spcBef>
              <a:spcAft>
                <a:spcPct val="0"/>
              </a:spcAft>
            </a:pPr>
            <a:endParaRPr lang="en-US" sz="2941" b="1" dirty="0">
              <a:solidFill>
                <a:srgbClr val="FFFFFF"/>
              </a:solidFill>
              <a:latin typeface="Rockwell Extra Bold" panose="02060903040505020403" pitchFamily="18" charset="0"/>
            </a:endParaRPr>
          </a:p>
        </p:txBody>
      </p:sp>
    </p:spTree>
  </p:cSld>
  <p:clrMapOvr>
    <a:masterClrMapping/>
  </p:clrMapOvr>
  <p:transition spd="slow">
    <p:checker/>
    <p:sndAc>
      <p:stSnd>
        <p:snd r:embed="rId3" name="projctor.wav"/>
      </p:stSnd>
    </p:sndAc>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381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effectLst/>
            <a:latin typeface="+mj-lt"/>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bg1"/>
            </a:solidFill>
            <a:effectLst/>
            <a:latin typeface="Rockwell Extra Bold" panose="02060903040505020403"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5361</Words>
  <Application>Microsoft Office PowerPoint</Application>
  <PresentationFormat>Widescreen</PresentationFormat>
  <Paragraphs>1032</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Algerian</vt:lpstr>
      <vt:lpstr>Arial</vt:lpstr>
      <vt:lpstr>Arial Black</vt:lpstr>
      <vt:lpstr>Calibri</vt:lpstr>
      <vt:lpstr>Elephant</vt:lpstr>
      <vt:lpstr>Rockwell Extra Bold</vt:lpstr>
      <vt:lpstr>Times</vt:lpstr>
      <vt:lpstr>Times New Roman</vt:lpstr>
      <vt:lpstr>Vinque</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Twentier</dc:creator>
  <cp:lastModifiedBy>James Twentier</cp:lastModifiedBy>
  <cp:revision>12</cp:revision>
  <dcterms:created xsi:type="dcterms:W3CDTF">2020-07-14T18:46:22Z</dcterms:created>
  <dcterms:modified xsi:type="dcterms:W3CDTF">2020-08-10T18:07:40Z</dcterms:modified>
</cp:coreProperties>
</file>